
<file path=[Content_Types].xml><?xml version="1.0" encoding="utf-8"?>
<Types xmlns="http://schemas.openxmlformats.org/package/2006/content-types">
  <Default Extension="png" ContentType="image/png"/>
  <Default Extension="jpeg" ContentType="image/jpeg"/>
  <Default Extension="WMF" ContentType="image/x-wmf"/>
  <Default Extension="jpg&amp;ehk=9Bk9B9"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20" r:id="rId2"/>
    <p:sldId id="449" r:id="rId3"/>
    <p:sldId id="293" r:id="rId4"/>
    <p:sldId id="437" r:id="rId5"/>
    <p:sldId id="438" r:id="rId6"/>
    <p:sldId id="439" r:id="rId7"/>
    <p:sldId id="440" r:id="rId8"/>
    <p:sldId id="416" r:id="rId9"/>
    <p:sldId id="426" r:id="rId10"/>
    <p:sldId id="395" r:id="rId11"/>
    <p:sldId id="397" r:id="rId12"/>
    <p:sldId id="396" r:id="rId13"/>
    <p:sldId id="460" r:id="rId14"/>
    <p:sldId id="377" r:id="rId15"/>
    <p:sldId id="461" r:id="rId16"/>
    <p:sldId id="463" r:id="rId17"/>
    <p:sldId id="464" r:id="rId18"/>
    <p:sldId id="443" r:id="rId19"/>
    <p:sldId id="446" r:id="rId20"/>
    <p:sldId id="456" r:id="rId21"/>
    <p:sldId id="434" r:id="rId22"/>
    <p:sldId id="442" r:id="rId23"/>
    <p:sldId id="444" r:id="rId24"/>
    <p:sldId id="445" r:id="rId25"/>
    <p:sldId id="430" r:id="rId26"/>
    <p:sldId id="431" r:id="rId27"/>
    <p:sldId id="465" r:id="rId28"/>
    <p:sldId id="441" r:id="rId29"/>
    <p:sldId id="429" r:id="rId30"/>
    <p:sldId id="455" r:id="rId31"/>
    <p:sldId id="451" r:id="rId32"/>
    <p:sldId id="398" r:id="rId33"/>
    <p:sldId id="399" r:id="rId34"/>
    <p:sldId id="400" r:id="rId35"/>
    <p:sldId id="402" r:id="rId36"/>
    <p:sldId id="410" r:id="rId37"/>
    <p:sldId id="403" r:id="rId38"/>
    <p:sldId id="404" r:id="rId39"/>
    <p:sldId id="405" r:id="rId40"/>
    <p:sldId id="374"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demar Tlaga" initials="W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3B0"/>
    <a:srgbClr val="FFCCFF"/>
    <a:srgbClr val="BEB8A8"/>
    <a:srgbClr val="FF3300"/>
    <a:srgbClr val="420000"/>
    <a:srgbClr val="FF66FF"/>
    <a:srgbClr val="BBE0E3"/>
    <a:srgbClr val="66CCFF"/>
    <a:srgbClr val="568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78" autoAdjust="0"/>
    <p:restoredTop sz="95545" autoAdjust="0"/>
  </p:normalViewPr>
  <p:slideViewPr>
    <p:cSldViewPr>
      <p:cViewPr varScale="1">
        <p:scale>
          <a:sx n="84" d="100"/>
          <a:sy n="84" d="100"/>
        </p:scale>
        <p:origin x="1200" y="84"/>
      </p:cViewPr>
      <p:guideLst>
        <p:guide orient="horz" pos="2160"/>
        <p:guide pos="2880"/>
      </p:guideLst>
    </p:cSldViewPr>
  </p:slideViewPr>
  <p:outlineViewPr>
    <p:cViewPr>
      <p:scale>
        <a:sx n="33" d="100"/>
        <a:sy n="33" d="100"/>
      </p:scale>
      <p:origin x="0" y="-6564"/>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3D57189-FC98-45F8-B7EA-AC1C91B2AFD9}" type="slidenum">
              <a:rPr lang="en-US"/>
              <a:pPr>
                <a:defRPr/>
              </a:pPr>
              <a:t>‹#›</a:t>
            </a:fld>
            <a:endParaRPr lang="en-US"/>
          </a:p>
        </p:txBody>
      </p:sp>
    </p:spTree>
    <p:extLst>
      <p:ext uri="{BB962C8B-B14F-4D97-AF65-F5344CB8AC3E}">
        <p14:creationId xmlns:p14="http://schemas.microsoft.com/office/powerpoint/2010/main" val="2051648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10</a:t>
            </a:fld>
            <a:endParaRPr lang="en-US"/>
          </a:p>
        </p:txBody>
      </p:sp>
    </p:spTree>
    <p:extLst>
      <p:ext uri="{BB962C8B-B14F-4D97-AF65-F5344CB8AC3E}">
        <p14:creationId xmlns:p14="http://schemas.microsoft.com/office/powerpoint/2010/main" val="174866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30</a:t>
            </a:fld>
            <a:endParaRPr lang="en-US"/>
          </a:p>
        </p:txBody>
      </p:sp>
    </p:spTree>
    <p:extLst>
      <p:ext uri="{BB962C8B-B14F-4D97-AF65-F5344CB8AC3E}">
        <p14:creationId xmlns:p14="http://schemas.microsoft.com/office/powerpoint/2010/main" val="237343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31</a:t>
            </a:fld>
            <a:endParaRPr lang="en-US"/>
          </a:p>
        </p:txBody>
      </p:sp>
    </p:spTree>
    <p:extLst>
      <p:ext uri="{BB962C8B-B14F-4D97-AF65-F5344CB8AC3E}">
        <p14:creationId xmlns:p14="http://schemas.microsoft.com/office/powerpoint/2010/main" val="309670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11</a:t>
            </a:fld>
            <a:endParaRPr lang="en-US"/>
          </a:p>
        </p:txBody>
      </p:sp>
    </p:spTree>
    <p:extLst>
      <p:ext uri="{BB962C8B-B14F-4D97-AF65-F5344CB8AC3E}">
        <p14:creationId xmlns:p14="http://schemas.microsoft.com/office/powerpoint/2010/main" val="410956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12</a:t>
            </a:fld>
            <a:endParaRPr lang="en-US"/>
          </a:p>
        </p:txBody>
      </p:sp>
    </p:spTree>
    <p:extLst>
      <p:ext uri="{BB962C8B-B14F-4D97-AF65-F5344CB8AC3E}">
        <p14:creationId xmlns:p14="http://schemas.microsoft.com/office/powerpoint/2010/main" val="199617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13</a:t>
            </a:fld>
            <a:endParaRPr lang="en-US"/>
          </a:p>
        </p:txBody>
      </p:sp>
    </p:spTree>
    <p:extLst>
      <p:ext uri="{BB962C8B-B14F-4D97-AF65-F5344CB8AC3E}">
        <p14:creationId xmlns:p14="http://schemas.microsoft.com/office/powerpoint/2010/main" val="399686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15</a:t>
            </a:fld>
            <a:endParaRPr lang="en-US"/>
          </a:p>
        </p:txBody>
      </p:sp>
    </p:spTree>
    <p:extLst>
      <p:ext uri="{BB962C8B-B14F-4D97-AF65-F5344CB8AC3E}">
        <p14:creationId xmlns:p14="http://schemas.microsoft.com/office/powerpoint/2010/main" val="80828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16</a:t>
            </a:fld>
            <a:endParaRPr lang="en-US"/>
          </a:p>
        </p:txBody>
      </p:sp>
    </p:spTree>
    <p:extLst>
      <p:ext uri="{BB962C8B-B14F-4D97-AF65-F5344CB8AC3E}">
        <p14:creationId xmlns:p14="http://schemas.microsoft.com/office/powerpoint/2010/main" val="66124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17</a:t>
            </a:fld>
            <a:endParaRPr lang="en-US"/>
          </a:p>
        </p:txBody>
      </p:sp>
    </p:spTree>
    <p:extLst>
      <p:ext uri="{BB962C8B-B14F-4D97-AF65-F5344CB8AC3E}">
        <p14:creationId xmlns:p14="http://schemas.microsoft.com/office/powerpoint/2010/main" val="30650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28</a:t>
            </a:fld>
            <a:endParaRPr lang="en-US"/>
          </a:p>
        </p:txBody>
      </p:sp>
    </p:spTree>
    <p:extLst>
      <p:ext uri="{BB962C8B-B14F-4D97-AF65-F5344CB8AC3E}">
        <p14:creationId xmlns:p14="http://schemas.microsoft.com/office/powerpoint/2010/main" val="152107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29</a:t>
            </a:fld>
            <a:endParaRPr lang="en-US"/>
          </a:p>
        </p:txBody>
      </p:sp>
    </p:spTree>
    <p:extLst>
      <p:ext uri="{BB962C8B-B14F-4D97-AF65-F5344CB8AC3E}">
        <p14:creationId xmlns:p14="http://schemas.microsoft.com/office/powerpoint/2010/main" val="353739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962400"/>
            <a:ext cx="7772400" cy="1362075"/>
          </a:xfrm>
          <a:prstGeom prst="rect">
            <a:avLst/>
          </a:prstGeom>
        </p:spPr>
        <p:txBody>
          <a:bodyPr anchor="b" anchorCtr="0"/>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81000" y="5248275"/>
            <a:ext cx="7772400" cy="1500187"/>
          </a:xfrm>
          <a:prstGeom prst="rect">
            <a:avLst/>
          </a:prstGeo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997627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85810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0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785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2785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6746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199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8080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3095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endParaRPr lang="pl-PL"/>
          </a:p>
        </p:txBody>
      </p:sp>
    </p:spTree>
    <p:extLst>
      <p:ext uri="{BB962C8B-B14F-4D97-AF65-F5344CB8AC3E}">
        <p14:creationId xmlns:p14="http://schemas.microsoft.com/office/powerpoint/2010/main" val="27337125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50381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3026" y="685800"/>
            <a:ext cx="7324315"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72601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200" y="1535113"/>
            <a:ext cx="3659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174875"/>
            <a:ext cx="3659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660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660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162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80673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9430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6545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0502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77" r:id="rId4"/>
    <p:sldLayoutId id="2147483668" r:id="rId5"/>
    <p:sldLayoutId id="2147483669" r:id="rId6"/>
    <p:sldLayoutId id="2147483670" r:id="rId7"/>
    <p:sldLayoutId id="2147483671" r:id="rId8"/>
    <p:sldLayoutId id="2147483672" r:id="rId9"/>
    <p:sldLayoutId id="2147483673" r:id="rId10"/>
    <p:sldLayoutId id="2147483678" r:id="rId11"/>
    <p:sldLayoutId id="2147483679" r:id="rId12"/>
    <p:sldLayoutId id="2147483674" r:id="rId13"/>
  </p:sldLayoutIdLst>
  <p:transition spd="med">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5.jpeg"/><Relationship Id="rId2" Type="http://schemas.openxmlformats.org/officeDocument/2006/relationships/image" Target="../media/image6.WMF"/><Relationship Id="rId1" Type="http://schemas.openxmlformats.org/officeDocument/2006/relationships/slideLayout" Target="../slideLayouts/slideLayout3.xml"/><Relationship Id="rId6" Type="http://schemas.openxmlformats.org/officeDocument/2006/relationships/image" Target="../media/image14.jpg&amp;ehk=9Bk9B9"/><Relationship Id="rId5" Type="http://schemas.openxmlformats.org/officeDocument/2006/relationships/hyperlink" Target="http://wegemaluch.pl/index.php?option=com_content&amp;view=article&amp;id=1796:etapy-rozwoju-mowy-dziecka&amp;catid=231:logopeda&amp;Itemid=383"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dziecipytaja.pl/" TargetMode="External"/><Relationship Id="rId2" Type="http://schemas.openxmlformats.org/officeDocument/2006/relationships/hyperlink" Target="http://www.ksiegarniarubikon.pl/"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erson holding a dog&#10;&#10;Description generated with high confidence">
            <a:extLst>
              <a:ext uri="{FF2B5EF4-FFF2-40B4-BE49-F238E27FC236}">
                <a16:creationId xmlns:a16="http://schemas.microsoft.com/office/drawing/2014/main" id="{0818115B-7CCF-431F-94F5-AF886D4CC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236291" cy="6858000"/>
          </a:xfrm>
          <a:prstGeom prst="rect">
            <a:avLst/>
          </a:prstGeom>
        </p:spPr>
      </p:pic>
      <p:sp>
        <p:nvSpPr>
          <p:cNvPr id="5" name="Podtytuł 2">
            <a:extLst>
              <a:ext uri="{FF2B5EF4-FFF2-40B4-BE49-F238E27FC236}">
                <a16:creationId xmlns:a16="http://schemas.microsoft.com/office/drawing/2014/main" id="{5A0DBC23-8114-4C69-9A2C-EE5215CC1E79}"/>
              </a:ext>
            </a:extLst>
          </p:cNvPr>
          <p:cNvSpPr txBox="1">
            <a:spLocks/>
          </p:cNvSpPr>
          <p:nvPr/>
        </p:nvSpPr>
        <p:spPr>
          <a:xfrm>
            <a:off x="467544" y="5967536"/>
            <a:ext cx="8236291" cy="890464"/>
          </a:xfrm>
          <a:prstGeom prst="rect">
            <a:avLst/>
          </a:prstGeom>
          <a:effectLst>
            <a:outerShdw blurRad="50800" dist="38100" dir="18900000" algn="bl" rotWithShape="0">
              <a:prstClr val="black"/>
            </a:outerShdw>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buFont typeface="Wingdings 2"/>
              <a:buNone/>
              <a:defRPr/>
            </a:pPr>
            <a:r>
              <a:rPr lang="pl-PL" sz="1800" i="1" kern="0" dirty="0">
                <a:solidFill>
                  <a:schemeClr val="bg1"/>
                </a:solidFill>
                <a:latin typeface="Calibri" panose="020F0502020204030204" pitchFamily="34" charset="0"/>
              </a:rPr>
              <a:t>I rzekł Bóg: „Uczynimy ludzi na Nasz obraz, podobnych do nas”… </a:t>
            </a:r>
          </a:p>
          <a:p>
            <a:pPr marL="0" indent="0" eaLnBrk="1" fontAlgn="auto" hangingPunct="1">
              <a:spcBef>
                <a:spcPts val="0"/>
              </a:spcBef>
              <a:spcAft>
                <a:spcPts val="0"/>
              </a:spcAft>
              <a:buFont typeface="Wingdings 2"/>
              <a:buNone/>
              <a:defRPr/>
            </a:pPr>
            <a:r>
              <a:rPr lang="pl-PL" sz="1800" i="1" kern="0" dirty="0">
                <a:solidFill>
                  <a:schemeClr val="bg1"/>
                </a:solidFill>
                <a:latin typeface="Calibri" panose="020F0502020204030204" pitchFamily="34" charset="0"/>
              </a:rPr>
              <a:t>I stworzył Bóg ludzi na swój obraz: na obraz Boży ich stworzył. </a:t>
            </a:r>
          </a:p>
          <a:p>
            <a:pPr marL="0" indent="0" eaLnBrk="1" fontAlgn="auto" hangingPunct="1">
              <a:spcBef>
                <a:spcPts val="0"/>
              </a:spcBef>
              <a:spcAft>
                <a:spcPts val="0"/>
              </a:spcAft>
              <a:buFont typeface="Wingdings 2"/>
              <a:buNone/>
              <a:defRPr/>
            </a:pPr>
            <a:r>
              <a:rPr lang="pl-PL" sz="1800" i="1" kern="0" dirty="0">
                <a:solidFill>
                  <a:schemeClr val="bg1"/>
                </a:solidFill>
                <a:latin typeface="Calibri" panose="020F0502020204030204" pitchFamily="34" charset="0"/>
              </a:rPr>
              <a:t>Stworzył ich jako mężczyznę i kobietę. Rdz 1, 26, 27</a:t>
            </a:r>
          </a:p>
        </p:txBody>
      </p:sp>
      <p:sp>
        <p:nvSpPr>
          <p:cNvPr id="6" name="Title 3">
            <a:extLst>
              <a:ext uri="{FF2B5EF4-FFF2-40B4-BE49-F238E27FC236}">
                <a16:creationId xmlns:a16="http://schemas.microsoft.com/office/drawing/2014/main" id="{3DFE2C04-86DC-4B0E-82C9-194428076B2B}"/>
              </a:ext>
            </a:extLst>
          </p:cNvPr>
          <p:cNvSpPr txBox="1">
            <a:spLocks/>
          </p:cNvSpPr>
          <p:nvPr/>
        </p:nvSpPr>
        <p:spPr>
          <a:xfrm>
            <a:off x="0" y="116632"/>
            <a:ext cx="4248472" cy="177281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r>
              <a:rPr lang="pl-PL" sz="3600" b="1" kern="0" dirty="0">
                <a:solidFill>
                  <a:srgbClr val="FFFF00"/>
                </a:solidFill>
                <a:latin typeface="Calibri" panose="020F0502020204030204" pitchFamily="34" charset="0"/>
              </a:rPr>
              <a:t>Kobieta i Mężczyzna</a:t>
            </a:r>
          </a:p>
          <a:p>
            <a:pPr eaLnBrk="1" hangingPunct="1"/>
            <a:r>
              <a:rPr lang="pl-PL" sz="3600" b="1" kern="0" dirty="0">
                <a:solidFill>
                  <a:srgbClr val="FFFF00"/>
                </a:solidFill>
                <a:latin typeface="Calibri" panose="020F0502020204030204" pitchFamily="34" charset="0"/>
              </a:rPr>
              <a:t>Żona i Mąż</a:t>
            </a:r>
          </a:p>
          <a:p>
            <a:pPr eaLnBrk="1" hangingPunct="1"/>
            <a:r>
              <a:rPr lang="pl-PL" sz="3600" b="1" kern="0" dirty="0">
                <a:solidFill>
                  <a:srgbClr val="FFFF00"/>
                </a:solidFill>
                <a:latin typeface="Calibri" panose="020F0502020204030204" pitchFamily="34" charset="0"/>
              </a:rPr>
              <a:t>Matka i Ojciec</a:t>
            </a:r>
            <a:endParaRPr lang="en-GB" sz="3600" b="1" kern="0" dirty="0">
              <a:solidFill>
                <a:srgbClr val="FFFF00"/>
              </a:solidFill>
              <a:latin typeface="Calibri" panose="020F0502020204030204" pitchFamily="34" charset="0"/>
            </a:endParaRPr>
          </a:p>
          <a:p>
            <a:pPr algn="l" eaLnBrk="1" hangingPunct="1"/>
            <a:endParaRPr lang="en-GB" sz="3600" b="1" kern="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87890721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46447" y="1434524"/>
            <a:ext cx="7416824" cy="432048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Miłość</a:t>
            </a:r>
          </a:p>
          <a:p>
            <a:pPr>
              <a:spcBef>
                <a:spcPts val="1200"/>
              </a:spcBef>
              <a:defRPr/>
            </a:pPr>
            <a:r>
              <a:rPr lang="pl-PL" sz="2400" kern="0" dirty="0">
                <a:solidFill>
                  <a:srgbClr val="0070C0"/>
                </a:solidFill>
                <a:latin typeface="Calibri" panose="020F0502020204030204" pitchFamily="34" charset="0"/>
              </a:rPr>
              <a:t>Dynamika rozwoju miłości małżeńskiej wg Karola Wojtyły (Miłość i odpowiedzialność, 1960)</a:t>
            </a:r>
          </a:p>
          <a:p>
            <a:pPr lvl="1" indent="-228600">
              <a:spcBef>
                <a:spcPts val="1200"/>
              </a:spcBef>
              <a:buFont typeface="Arial" panose="020B0604020202020204" pitchFamily="34" charset="0"/>
              <a:buChar char="•"/>
              <a:defRPr/>
            </a:pPr>
            <a:r>
              <a:rPr lang="pl-PL" sz="2000" dirty="0">
                <a:solidFill>
                  <a:srgbClr val="0070C0"/>
                </a:solidFill>
              </a:rPr>
              <a:t>Miłość upodobania 	</a:t>
            </a:r>
            <a:r>
              <a:rPr lang="pl-PL" sz="2000" kern="0" dirty="0">
                <a:solidFill>
                  <a:srgbClr val="0070C0"/>
                </a:solidFill>
                <a:latin typeface="Calibri" panose="020F0502020204030204" pitchFamily="34" charset="0"/>
              </a:rPr>
              <a:t>→ </a:t>
            </a:r>
            <a:r>
              <a:rPr lang="pl-PL" sz="2000" dirty="0">
                <a:solidFill>
                  <a:srgbClr val="0070C0"/>
                </a:solidFill>
              </a:rPr>
              <a:t>Osoba jako pewne dobro</a:t>
            </a:r>
          </a:p>
          <a:p>
            <a:pPr lvl="1" indent="-228600">
              <a:spcBef>
                <a:spcPts val="1200"/>
              </a:spcBef>
              <a:buFont typeface="Arial" panose="020B0604020202020204" pitchFamily="34" charset="0"/>
              <a:buChar char="•"/>
              <a:defRPr/>
            </a:pPr>
            <a:r>
              <a:rPr lang="pl-PL" sz="2000" dirty="0">
                <a:solidFill>
                  <a:srgbClr val="0070C0"/>
                </a:solidFill>
              </a:rPr>
              <a:t>Miłość pożądania	</a:t>
            </a:r>
            <a:r>
              <a:rPr lang="pl-PL" sz="2000" kern="0" dirty="0">
                <a:solidFill>
                  <a:srgbClr val="0070C0"/>
                </a:solidFill>
                <a:latin typeface="Calibri" panose="020F0502020204030204" pitchFamily="34" charset="0"/>
              </a:rPr>
              <a:t>→ </a:t>
            </a:r>
            <a:r>
              <a:rPr lang="pl-PL" sz="2000" dirty="0">
                <a:solidFill>
                  <a:srgbClr val="0070C0"/>
                </a:solidFill>
              </a:rPr>
              <a:t>Osoba jako dobro dla mnie</a:t>
            </a:r>
          </a:p>
          <a:p>
            <a:pPr lvl="1" indent="-228600">
              <a:spcBef>
                <a:spcPts val="1200"/>
              </a:spcBef>
              <a:buFont typeface="Arial" panose="020B0604020202020204" pitchFamily="34" charset="0"/>
              <a:buChar char="•"/>
              <a:defRPr/>
            </a:pPr>
            <a:r>
              <a:rPr lang="pl-PL" sz="2000" dirty="0">
                <a:solidFill>
                  <a:srgbClr val="0070C0"/>
                </a:solidFill>
              </a:rPr>
              <a:t>Miłość życzliwości	</a:t>
            </a:r>
            <a:r>
              <a:rPr lang="pl-PL" sz="2000" kern="0" dirty="0">
                <a:solidFill>
                  <a:srgbClr val="0070C0"/>
                </a:solidFill>
                <a:latin typeface="Calibri" panose="020F0502020204030204" pitchFamily="34" charset="0"/>
              </a:rPr>
              <a:t>→ </a:t>
            </a:r>
            <a:r>
              <a:rPr lang="pl-PL" sz="2000" dirty="0">
                <a:solidFill>
                  <a:srgbClr val="0070C0"/>
                </a:solidFill>
              </a:rPr>
              <a:t>Chcę być dobrem dla niej</a:t>
            </a:r>
          </a:p>
          <a:p>
            <a:pPr lvl="1" indent="-228600">
              <a:spcBef>
                <a:spcPts val="1200"/>
              </a:spcBef>
              <a:buFont typeface="Arial" panose="020B0604020202020204" pitchFamily="34" charset="0"/>
              <a:buChar char="•"/>
              <a:defRPr/>
            </a:pPr>
            <a:r>
              <a:rPr lang="pl-PL" sz="2000" dirty="0">
                <a:solidFill>
                  <a:srgbClr val="0070C0"/>
                </a:solidFill>
              </a:rPr>
              <a:t>Miłość oblubieńcza	</a:t>
            </a:r>
            <a:r>
              <a:rPr lang="pl-PL" sz="2000" kern="0" dirty="0">
                <a:solidFill>
                  <a:srgbClr val="0070C0"/>
                </a:solidFill>
                <a:latin typeface="Calibri" panose="020F0502020204030204" pitchFamily="34" charset="0"/>
              </a:rPr>
              <a:t>→ </a:t>
            </a:r>
            <a:r>
              <a:rPr lang="pl-PL" sz="2000" dirty="0">
                <a:solidFill>
                  <a:srgbClr val="0070C0"/>
                </a:solidFill>
              </a:rPr>
              <a:t>Chcę się jej całkowicie ofiarować</a:t>
            </a:r>
          </a:p>
          <a:p>
            <a:pPr fontAlgn="auto">
              <a:spcAft>
                <a:spcPts val="0"/>
              </a:spcAft>
            </a:pPr>
            <a:endParaRPr lang="pl-PL" sz="2400" kern="0" dirty="0">
              <a:solidFill>
                <a:srgbClr val="0070C0"/>
              </a:solidFill>
              <a:latin typeface="Calibri" panose="020F0502020204030204" pitchFamily="34" charset="0"/>
            </a:endParaRPr>
          </a:p>
        </p:txBody>
      </p:sp>
      <p:sp>
        <p:nvSpPr>
          <p:cNvPr id="10" name="Title 1"/>
          <p:cNvSpPr>
            <a:spLocks noGrp="1"/>
          </p:cNvSpPr>
          <p:nvPr>
            <p:ph type="title"/>
          </p:nvPr>
        </p:nvSpPr>
        <p:spPr bwMode="auto">
          <a:xfrm>
            <a:off x="1331640" y="358206"/>
            <a:ext cx="6336704" cy="694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Małżeńskie rady ewangeliczne</a:t>
            </a:r>
          </a:p>
        </p:txBody>
      </p:sp>
    </p:spTree>
    <p:extLst>
      <p:ext uri="{BB962C8B-B14F-4D97-AF65-F5344CB8AC3E}">
        <p14:creationId xmlns:p14="http://schemas.microsoft.com/office/powerpoint/2010/main" val="248791858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46446" y="1434525"/>
            <a:ext cx="7618041" cy="3722668"/>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Miłość</a:t>
            </a:r>
          </a:p>
          <a:p>
            <a:pPr>
              <a:spcBef>
                <a:spcPts val="1200"/>
              </a:spcBef>
              <a:defRPr/>
            </a:pPr>
            <a:r>
              <a:rPr lang="pl-PL" sz="2400" kern="0" dirty="0">
                <a:solidFill>
                  <a:srgbClr val="0070C0"/>
                </a:solidFill>
                <a:latin typeface="Calibri" panose="020F0502020204030204" pitchFamily="34" charset="0"/>
              </a:rPr>
              <a:t>Cechy miłości małżeńskiej wg „</a:t>
            </a:r>
            <a:r>
              <a:rPr lang="pl-PL" sz="2400" kern="0" dirty="0" err="1">
                <a:solidFill>
                  <a:srgbClr val="0070C0"/>
                </a:solidFill>
                <a:latin typeface="Calibri" panose="020F0502020204030204" pitchFamily="34" charset="0"/>
              </a:rPr>
              <a:t>Humanae</a:t>
            </a:r>
            <a:r>
              <a:rPr lang="pl-PL" sz="2400" kern="0" dirty="0">
                <a:solidFill>
                  <a:srgbClr val="0070C0"/>
                </a:solidFill>
                <a:latin typeface="Calibri" panose="020F0502020204030204" pitchFamily="34" charset="0"/>
              </a:rPr>
              <a:t> Vitae”, Paweł VI, 1968</a:t>
            </a:r>
          </a:p>
          <a:p>
            <a:pPr lvl="1" indent="-228600">
              <a:spcBef>
                <a:spcPts val="1200"/>
              </a:spcBef>
              <a:buFont typeface="Arial" panose="020B0604020202020204" pitchFamily="34" charset="0"/>
              <a:buChar char="•"/>
              <a:defRPr/>
            </a:pPr>
            <a:r>
              <a:rPr lang="pl-PL" sz="2000" dirty="0">
                <a:solidFill>
                  <a:srgbClr val="0070C0"/>
                </a:solidFill>
              </a:rPr>
              <a:t>Ludzka (realizuje się na płaszczyźnie duchowej i zmysłowej)</a:t>
            </a:r>
          </a:p>
          <a:p>
            <a:pPr lvl="1" indent="-228600">
              <a:spcBef>
                <a:spcPts val="1200"/>
              </a:spcBef>
              <a:buFont typeface="Arial" panose="020B0604020202020204" pitchFamily="34" charset="0"/>
              <a:buChar char="•"/>
              <a:defRPr/>
            </a:pPr>
            <a:r>
              <a:rPr lang="pl-PL" sz="2000" dirty="0">
                <a:solidFill>
                  <a:srgbClr val="0070C0"/>
                </a:solidFill>
              </a:rPr>
              <a:t>Pełna (całkowite dzielenie wszystkich radości i trudów)</a:t>
            </a:r>
          </a:p>
          <a:p>
            <a:pPr lvl="1" indent="-228600">
              <a:spcBef>
                <a:spcPts val="1200"/>
              </a:spcBef>
              <a:buFont typeface="Arial" panose="020B0604020202020204" pitchFamily="34" charset="0"/>
              <a:buChar char="•"/>
              <a:defRPr/>
            </a:pPr>
            <a:r>
              <a:rPr lang="pl-PL" sz="2000" dirty="0">
                <a:solidFill>
                  <a:srgbClr val="0070C0"/>
                </a:solidFill>
              </a:rPr>
              <a:t>Wierna i wyłączna (do końca życia)</a:t>
            </a:r>
          </a:p>
          <a:p>
            <a:pPr lvl="1" indent="-228600">
              <a:spcBef>
                <a:spcPts val="1200"/>
              </a:spcBef>
              <a:buFont typeface="Arial" panose="020B0604020202020204" pitchFamily="34" charset="0"/>
              <a:buChar char="•"/>
              <a:defRPr/>
            </a:pPr>
            <a:r>
              <a:rPr lang="pl-PL" sz="2000" dirty="0">
                <a:solidFill>
                  <a:srgbClr val="0070C0"/>
                </a:solidFill>
              </a:rPr>
              <a:t>Płodna</a:t>
            </a:r>
          </a:p>
          <a:p>
            <a:pPr fontAlgn="auto">
              <a:spcAft>
                <a:spcPts val="0"/>
              </a:spcAft>
            </a:pPr>
            <a:endParaRPr lang="pl-PL" sz="2400" kern="0" dirty="0">
              <a:solidFill>
                <a:srgbClr val="0070C0"/>
              </a:solidFill>
              <a:latin typeface="Calibri" panose="020F0502020204030204" pitchFamily="34" charset="0"/>
            </a:endParaRPr>
          </a:p>
        </p:txBody>
      </p:sp>
      <p:sp>
        <p:nvSpPr>
          <p:cNvPr id="10" name="Title 1"/>
          <p:cNvSpPr>
            <a:spLocks noGrp="1"/>
          </p:cNvSpPr>
          <p:nvPr>
            <p:ph type="title"/>
          </p:nvPr>
        </p:nvSpPr>
        <p:spPr bwMode="auto">
          <a:xfrm>
            <a:off x="1331640" y="358206"/>
            <a:ext cx="6336704" cy="694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Małżeńskie rady ewangeliczne</a:t>
            </a:r>
          </a:p>
        </p:txBody>
      </p:sp>
    </p:spTree>
    <p:extLst>
      <p:ext uri="{BB962C8B-B14F-4D97-AF65-F5344CB8AC3E}">
        <p14:creationId xmlns:p14="http://schemas.microsoft.com/office/powerpoint/2010/main" val="34811073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31640" y="1700807"/>
            <a:ext cx="7416824" cy="432048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Wierność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Dotyczy nie tylko sfery seksualnej</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Towarzyszenie sobie w radościach i trudnościach codziennego życia</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„Jeden drugiego brzemiona noście” (Ga 6,2)</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 oraz że cię opuszczę cię aż do śmierci</a:t>
            </a:r>
          </a:p>
          <a:p>
            <a:pPr fontAlgn="auto">
              <a:spcAft>
                <a:spcPts val="0"/>
              </a:spcAft>
            </a:pPr>
            <a:endParaRPr lang="pl-PL" sz="2400" kern="0" dirty="0">
              <a:solidFill>
                <a:srgbClr val="0070C0"/>
              </a:solidFill>
              <a:latin typeface="Calibri" panose="020F0502020204030204" pitchFamily="34" charset="0"/>
            </a:endParaRPr>
          </a:p>
        </p:txBody>
      </p:sp>
      <p:sp>
        <p:nvSpPr>
          <p:cNvPr id="10" name="Title 1"/>
          <p:cNvSpPr>
            <a:spLocks noGrp="1"/>
          </p:cNvSpPr>
          <p:nvPr>
            <p:ph type="title"/>
          </p:nvPr>
        </p:nvSpPr>
        <p:spPr bwMode="auto">
          <a:xfrm>
            <a:off x="1331640" y="358206"/>
            <a:ext cx="6336704" cy="694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Małżeńskie rady ewangeliczne</a:t>
            </a:r>
          </a:p>
        </p:txBody>
      </p:sp>
    </p:spTree>
    <p:extLst>
      <p:ext uri="{BB962C8B-B14F-4D97-AF65-F5344CB8AC3E}">
        <p14:creationId xmlns:p14="http://schemas.microsoft.com/office/powerpoint/2010/main" val="130095982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31640" y="1700807"/>
            <a:ext cx="7416824" cy="432048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Uczciwość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Kierowanie się prawdą we wzajemnych relacjach</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Prostolinijność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Dotrzymywanie małżeńskich umów</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Budowanie zaufania</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Otwartość (bez zakładania masek)</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Podejmowanie tematów trudnych (bez zamiatania ich pod dywan)</a:t>
            </a:r>
          </a:p>
        </p:txBody>
      </p:sp>
      <p:sp>
        <p:nvSpPr>
          <p:cNvPr id="10" name="Title 1"/>
          <p:cNvSpPr>
            <a:spLocks noGrp="1"/>
          </p:cNvSpPr>
          <p:nvPr>
            <p:ph type="title"/>
          </p:nvPr>
        </p:nvSpPr>
        <p:spPr bwMode="auto">
          <a:xfrm>
            <a:off x="1331640" y="358206"/>
            <a:ext cx="6336704" cy="694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Małżeńskie rady ewangeliczne</a:t>
            </a:r>
          </a:p>
        </p:txBody>
      </p:sp>
    </p:spTree>
    <p:extLst>
      <p:ext uri="{BB962C8B-B14F-4D97-AF65-F5344CB8AC3E}">
        <p14:creationId xmlns:p14="http://schemas.microsoft.com/office/powerpoint/2010/main" val="415641229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140968"/>
            <a:ext cx="7500597" cy="3069748"/>
          </a:xfrm>
        </p:spPr>
        <p:txBody>
          <a:bodyPr>
            <a:normAutofit/>
          </a:bodyPr>
          <a:lstStyle/>
          <a:p>
            <a:pPr>
              <a:spcBef>
                <a:spcPts val="0"/>
              </a:spcBef>
            </a:pPr>
            <a:r>
              <a:rPr lang="pl-PL" sz="2400" dirty="0">
                <a:latin typeface="Calibri" panose="020F0502020204030204" pitchFamily="34" charset="0"/>
              </a:rPr>
              <a:t>Tylko czyste serce może w pełni kochać Boga! </a:t>
            </a:r>
          </a:p>
          <a:p>
            <a:pPr>
              <a:spcBef>
                <a:spcPts val="0"/>
              </a:spcBef>
            </a:pPr>
            <a:r>
              <a:rPr lang="pl-PL" sz="2400" dirty="0">
                <a:latin typeface="Calibri" panose="020F0502020204030204" pitchFamily="34" charset="0"/>
              </a:rPr>
              <a:t>Tylko czyste serce może w pełni dokonać wielkiego dzieła miłości, jakim jest małżeństwo! </a:t>
            </a:r>
          </a:p>
          <a:p>
            <a:pPr>
              <a:spcBef>
                <a:spcPts val="0"/>
              </a:spcBef>
            </a:pPr>
            <a:r>
              <a:rPr lang="pl-PL" sz="2400" dirty="0">
                <a:latin typeface="Calibri" panose="020F0502020204030204" pitchFamily="34" charset="0"/>
              </a:rPr>
              <a:t>Tylko czyste serce może w pełni służyć drugiemu. </a:t>
            </a:r>
          </a:p>
          <a:p>
            <a:pPr>
              <a:spcBef>
                <a:spcPts val="0"/>
              </a:spcBef>
            </a:pPr>
            <a:r>
              <a:rPr lang="pl-PL" sz="2400" dirty="0">
                <a:latin typeface="Calibri" panose="020F0502020204030204" pitchFamily="34" charset="0"/>
              </a:rPr>
              <a:t>Nie pozwólcie, aby zniszczono waszą przyszłość. </a:t>
            </a:r>
            <a:br>
              <a:rPr lang="pl-PL" sz="2400" dirty="0">
                <a:latin typeface="Calibri" panose="020F0502020204030204" pitchFamily="34" charset="0"/>
              </a:rPr>
            </a:br>
            <a:r>
              <a:rPr lang="pl-PL" sz="2400" dirty="0">
                <a:latin typeface="Calibri" panose="020F0502020204030204" pitchFamily="34" charset="0"/>
              </a:rPr>
              <a:t>Nie pozwólcie odebrać sobie bogactwa miłości. Brońcie waszą wierność; wierność waszych przyszłych rodzin, które założycie w miłości Chrystusa</a:t>
            </a:r>
            <a:endParaRPr lang="en-GB" sz="2400" dirty="0">
              <a:latin typeface="Calibri" panose="020F0502020204030204" pitchFamily="34" charset="0"/>
            </a:endParaRPr>
          </a:p>
          <a:p>
            <a:endParaRPr lang="en-GB" sz="2400" dirty="0">
              <a:latin typeface="Calibri" panose="020F0502020204030204" pitchFamily="34" charset="0"/>
            </a:endParaRPr>
          </a:p>
        </p:txBody>
      </p:sp>
      <p:sp>
        <p:nvSpPr>
          <p:cNvPr id="4" name="Title 3"/>
          <p:cNvSpPr>
            <a:spLocks noGrp="1"/>
          </p:cNvSpPr>
          <p:nvPr>
            <p:ph type="title"/>
          </p:nvPr>
        </p:nvSpPr>
        <p:spPr>
          <a:xfrm>
            <a:off x="1331640" y="1144395"/>
            <a:ext cx="7183710" cy="1839739"/>
          </a:xfrm>
        </p:spPr>
        <p:txBody>
          <a:bodyPr>
            <a:noAutofit/>
          </a:bodyPr>
          <a:lstStyle/>
          <a:p>
            <a:pPr algn="l"/>
            <a:r>
              <a:rPr lang="pl-PL" sz="3600" b="1" dirty="0">
                <a:solidFill>
                  <a:srgbClr val="0070C0"/>
                </a:solidFill>
                <a:latin typeface="Calibri" panose="020F0502020204030204" pitchFamily="34" charset="0"/>
              </a:rPr>
              <a:t>«Błogosławieni czystego serca, albowiem oni Boga oglądać będą» </a:t>
            </a:r>
            <a:br>
              <a:rPr lang="pl-PL" sz="3600" b="1" dirty="0">
                <a:solidFill>
                  <a:srgbClr val="0070C0"/>
                </a:solidFill>
                <a:latin typeface="Calibri" panose="020F0502020204030204" pitchFamily="34" charset="0"/>
              </a:rPr>
            </a:br>
            <a:r>
              <a:rPr lang="pl-PL" sz="3600" b="1" dirty="0">
                <a:solidFill>
                  <a:srgbClr val="0070C0"/>
                </a:solidFill>
                <a:latin typeface="Calibri" panose="020F0502020204030204" pitchFamily="34" charset="0"/>
              </a:rPr>
              <a:t>(Mt 5, 8)</a:t>
            </a:r>
            <a:br>
              <a:rPr lang="pl-PL" sz="3600" b="1" dirty="0">
                <a:solidFill>
                  <a:srgbClr val="0070C0"/>
                </a:solidFill>
                <a:latin typeface="Calibri" panose="020F0502020204030204" pitchFamily="34" charset="0"/>
              </a:rPr>
            </a:br>
            <a:endParaRPr lang="en-GB" sz="3600" b="1" dirty="0">
              <a:solidFill>
                <a:srgbClr val="0070C0"/>
              </a:solidFill>
              <a:latin typeface="Calibri" panose="020F0502020204030204" pitchFamily="34" charset="0"/>
            </a:endParaRPr>
          </a:p>
        </p:txBody>
      </p:sp>
      <p:sp>
        <p:nvSpPr>
          <p:cNvPr id="2" name="Slide Number Placeholder 1"/>
          <p:cNvSpPr>
            <a:spLocks noGrp="1"/>
          </p:cNvSpPr>
          <p:nvPr>
            <p:ph type="sldNum" sz="quarter" idx="4294967295"/>
          </p:nvPr>
        </p:nvSpPr>
        <p:spPr>
          <a:xfrm>
            <a:off x="0" y="6237288"/>
            <a:ext cx="584200" cy="411162"/>
          </a:xfrm>
          <a:prstGeom prst="rect">
            <a:avLst/>
          </a:prstGeom>
        </p:spPr>
        <p:txBody>
          <a:bodyPr/>
          <a:lstStyle/>
          <a:p>
            <a:fld id="{4FAB73BC-B049-4115-A692-8D63A059BFB8}" type="slidenum">
              <a:rPr lang="en-US" smtClean="0">
                <a:solidFill>
                  <a:schemeClr val="bg1"/>
                </a:solidFill>
                <a:latin typeface="Calibri" panose="020F0502020204030204" pitchFamily="34" charset="0"/>
              </a:rPr>
              <a:pPr/>
              <a:t>14</a:t>
            </a:fld>
            <a:endParaRPr lang="en-US" dirty="0">
              <a:solidFill>
                <a:schemeClr val="bg1"/>
              </a:solidFill>
              <a:latin typeface="Calibri" panose="020F0502020204030204" pitchFamily="34" charset="0"/>
            </a:endParaRPr>
          </a:p>
        </p:txBody>
      </p:sp>
      <p:sp>
        <p:nvSpPr>
          <p:cNvPr id="6" name="Content Placeholder 4"/>
          <p:cNvSpPr txBox="1">
            <a:spLocks/>
          </p:cNvSpPr>
          <p:nvPr/>
        </p:nvSpPr>
        <p:spPr>
          <a:xfrm>
            <a:off x="1331641" y="6216176"/>
            <a:ext cx="7593540" cy="4320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auto">
              <a:buNone/>
            </a:pPr>
            <a:r>
              <a:rPr lang="pl-PL" sz="2000" dirty="0">
                <a:solidFill>
                  <a:srgbClr val="0070C0"/>
                </a:solidFill>
              </a:rPr>
              <a:t>Św. Jan Paweł II do młodzieży w Asunción (Paragwaj), 18.05.1988 </a:t>
            </a:r>
            <a:endParaRPr lang="en-GB" sz="2000" dirty="0">
              <a:solidFill>
                <a:srgbClr val="0070C0"/>
              </a:solidFill>
            </a:endParaRPr>
          </a:p>
          <a:p>
            <a:pPr marL="0" indent="0" fontAlgn="auto">
              <a:buNone/>
            </a:pPr>
            <a:endParaRPr lang="en-GB" sz="2000" dirty="0">
              <a:solidFill>
                <a:srgbClr val="0070C0"/>
              </a:solidFill>
            </a:endParaRPr>
          </a:p>
        </p:txBody>
      </p:sp>
      <p:sp>
        <p:nvSpPr>
          <p:cNvPr id="7" name="Title 1"/>
          <p:cNvSpPr txBox="1">
            <a:spLocks/>
          </p:cNvSpPr>
          <p:nvPr/>
        </p:nvSpPr>
        <p:spPr bwMode="auto">
          <a:xfrm>
            <a:off x="1331640" y="358206"/>
            <a:ext cx="7560840" cy="593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latin typeface="Calibri" panose="020F0502020204030204" pitchFamily="34" charset="0"/>
              </a:rPr>
              <a:t>Czystość, ubóstwo i posłuszeństwo </a:t>
            </a:r>
          </a:p>
        </p:txBody>
      </p:sp>
    </p:spTree>
    <p:extLst>
      <p:ext uri="{BB962C8B-B14F-4D97-AF65-F5344CB8AC3E}">
        <p14:creationId xmlns:p14="http://schemas.microsoft.com/office/powerpoint/2010/main" val="277787961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31640" y="1700807"/>
            <a:ext cx="7416824" cy="457966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Czystość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Czystość intencji</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Czystość myśli</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Prostolinijność w działaniu</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Otwartość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Czystość w małżeństwie to całkowite wzajemne obdarowanie i otwarcie ku płodności (FC)</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Czystość we współżyciu seksualnym to przejaw komunii osób</a:t>
            </a:r>
          </a:p>
        </p:txBody>
      </p:sp>
      <p:sp>
        <p:nvSpPr>
          <p:cNvPr id="10" name="Title 1"/>
          <p:cNvSpPr>
            <a:spLocks noGrp="1"/>
          </p:cNvSpPr>
          <p:nvPr>
            <p:ph type="title"/>
          </p:nvPr>
        </p:nvSpPr>
        <p:spPr bwMode="auto">
          <a:xfrm>
            <a:off x="1331640" y="358206"/>
            <a:ext cx="7560840" cy="11985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dirty="0">
                <a:latin typeface="Calibri" panose="020F0502020204030204" pitchFamily="34" charset="0"/>
              </a:rPr>
              <a:t>C</a:t>
            </a:r>
            <a:r>
              <a:rPr lang="pl-PL" sz="3600" b="1" cap="none" dirty="0">
                <a:latin typeface="Calibri" panose="020F0502020204030204" pitchFamily="34" charset="0"/>
              </a:rPr>
              <a:t>zystość, ubóstwo i posłuszeństwo </a:t>
            </a:r>
            <a:br>
              <a:rPr lang="pl-PL" sz="3600" b="1" cap="none" dirty="0">
                <a:latin typeface="Calibri" panose="020F0502020204030204" pitchFamily="34" charset="0"/>
              </a:rPr>
            </a:br>
            <a:r>
              <a:rPr lang="pl-PL" sz="3600" b="1" cap="none" dirty="0">
                <a:latin typeface="Calibri" panose="020F0502020204030204" pitchFamily="34" charset="0"/>
              </a:rPr>
              <a:t>w małżeństwie</a:t>
            </a:r>
          </a:p>
        </p:txBody>
      </p:sp>
    </p:spTree>
    <p:extLst>
      <p:ext uri="{BB962C8B-B14F-4D97-AF65-F5344CB8AC3E}">
        <p14:creationId xmlns:p14="http://schemas.microsoft.com/office/powerpoint/2010/main" val="73837722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31640" y="1597765"/>
            <a:ext cx="7560840" cy="5071595"/>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Ubóstwo</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dominować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zagłuszać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Wysłuchać</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wywyższać się</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stawiać wygórowanych wymagań</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przywiązywać zbyt dużej wagi do spraw materialnych </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Dbanie o godziwe warunki dla rodziny nie jest sprzeczne z cnotą ubóstwa</a:t>
            </a:r>
          </a:p>
        </p:txBody>
      </p:sp>
      <p:sp>
        <p:nvSpPr>
          <p:cNvPr id="10" name="Title 1"/>
          <p:cNvSpPr>
            <a:spLocks noGrp="1"/>
          </p:cNvSpPr>
          <p:nvPr>
            <p:ph type="title"/>
          </p:nvPr>
        </p:nvSpPr>
        <p:spPr bwMode="auto">
          <a:xfrm>
            <a:off x="1331640" y="358206"/>
            <a:ext cx="7560840" cy="1270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Czystość, ubóstwo i posłuszeństwo w małżeństwie</a:t>
            </a:r>
          </a:p>
        </p:txBody>
      </p:sp>
    </p:spTree>
    <p:extLst>
      <p:ext uri="{BB962C8B-B14F-4D97-AF65-F5344CB8AC3E}">
        <p14:creationId xmlns:p14="http://schemas.microsoft.com/office/powerpoint/2010/main" val="163866792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9" y="5229543"/>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331640" y="1700807"/>
            <a:ext cx="7416824" cy="5040561"/>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defRPr/>
            </a:pPr>
            <a:r>
              <a:rPr lang="pl-PL" b="1" kern="0" dirty="0">
                <a:solidFill>
                  <a:srgbClr val="0070C0"/>
                </a:solidFill>
                <a:latin typeface="Calibri" panose="020F0502020204030204" pitchFamily="34" charset="0"/>
              </a:rPr>
              <a:t>«Bądźcie sobie wzajemnie poddani w bojaźni Chrystusowej», Ef 5, 21</a:t>
            </a:r>
          </a:p>
          <a:p>
            <a:pPr>
              <a:spcBef>
                <a:spcPts val="1200"/>
              </a:spcBef>
              <a:defRPr/>
            </a:pPr>
            <a:r>
              <a:rPr lang="pl-PL" b="1" kern="0" dirty="0">
                <a:solidFill>
                  <a:srgbClr val="0070C0"/>
                </a:solidFill>
                <a:latin typeface="Calibri" panose="020F0502020204030204" pitchFamily="34" charset="0"/>
              </a:rPr>
              <a:t>Posłuszeństwo</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Nie chodzi o wypełniania nakazów czy zakazów</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Brak syndromu „a ja?”</a:t>
            </a:r>
          </a:p>
          <a:p>
            <a:pPr marL="342900" indent="-342900">
              <a:spcBef>
                <a:spcPts val="1200"/>
              </a:spcBef>
              <a:buFont typeface="Arial" panose="020B0604020202020204" pitchFamily="34" charset="0"/>
              <a:buChar char="•"/>
              <a:defRPr/>
            </a:pPr>
            <a:r>
              <a:rPr lang="pl-PL" sz="2400" kern="0" dirty="0">
                <a:solidFill>
                  <a:srgbClr val="0070C0"/>
                </a:solidFill>
                <a:latin typeface="Calibri" panose="020F0502020204030204" pitchFamily="34" charset="0"/>
              </a:rPr>
              <a:t>Drogą do realizacji posłuszeństwa w małżeństwie jest dialog</a:t>
            </a:r>
          </a:p>
          <a:p>
            <a:pPr marL="800100" lvl="1" indent="-342900">
              <a:spcBef>
                <a:spcPts val="600"/>
              </a:spcBef>
              <a:buFont typeface="Arial" panose="020B0604020202020204" pitchFamily="34" charset="0"/>
              <a:buChar char="•"/>
              <a:defRPr/>
            </a:pPr>
            <a:r>
              <a:rPr lang="pl-PL" sz="2000" kern="0" dirty="0">
                <a:solidFill>
                  <a:srgbClr val="0070C0"/>
                </a:solidFill>
                <a:latin typeface="Calibri" panose="020F0502020204030204" pitchFamily="34" charset="0"/>
              </a:rPr>
              <a:t>Pierwszeństwo słuchania przed mówieniem</a:t>
            </a:r>
          </a:p>
          <a:p>
            <a:pPr marL="800100" lvl="1" indent="-342900">
              <a:spcBef>
                <a:spcPts val="600"/>
              </a:spcBef>
              <a:buFont typeface="Arial" panose="020B0604020202020204" pitchFamily="34" charset="0"/>
              <a:buChar char="•"/>
              <a:defRPr/>
            </a:pPr>
            <a:r>
              <a:rPr lang="pl-PL" sz="2000" kern="0" dirty="0">
                <a:solidFill>
                  <a:srgbClr val="0070C0"/>
                </a:solidFill>
                <a:latin typeface="Calibri" panose="020F0502020204030204" pitchFamily="34" charset="0"/>
              </a:rPr>
              <a:t>Pierwszeństwo rozumienia przed ocenianiem</a:t>
            </a:r>
          </a:p>
          <a:p>
            <a:pPr marL="800100" lvl="1" indent="-342900">
              <a:spcBef>
                <a:spcPts val="600"/>
              </a:spcBef>
              <a:buFont typeface="Arial" panose="020B0604020202020204" pitchFamily="34" charset="0"/>
              <a:buChar char="•"/>
              <a:defRPr/>
            </a:pPr>
            <a:r>
              <a:rPr lang="pl-PL" sz="2000" kern="0" dirty="0">
                <a:solidFill>
                  <a:srgbClr val="0070C0"/>
                </a:solidFill>
                <a:latin typeface="Calibri" panose="020F0502020204030204" pitchFamily="34" charset="0"/>
              </a:rPr>
              <a:t>Pierwszeństwo dzielenia się przed dyskutowaniem</a:t>
            </a:r>
          </a:p>
        </p:txBody>
      </p:sp>
      <p:sp>
        <p:nvSpPr>
          <p:cNvPr id="10" name="Title 1"/>
          <p:cNvSpPr>
            <a:spLocks noGrp="1"/>
          </p:cNvSpPr>
          <p:nvPr>
            <p:ph type="title"/>
          </p:nvPr>
        </p:nvSpPr>
        <p:spPr bwMode="auto">
          <a:xfrm>
            <a:off x="1331640" y="358206"/>
            <a:ext cx="7560840" cy="1270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Czystość, ubóstwo i posłuszeństwo w małżeństwie</a:t>
            </a:r>
          </a:p>
        </p:txBody>
      </p:sp>
    </p:spTree>
    <p:extLst>
      <p:ext uri="{BB962C8B-B14F-4D97-AF65-F5344CB8AC3E}">
        <p14:creationId xmlns:p14="http://schemas.microsoft.com/office/powerpoint/2010/main" val="340719720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D54081-222C-44B2-A5EF-5F69525D154A}"/>
              </a:ext>
            </a:extLst>
          </p:cNvPr>
          <p:cNvSpPr/>
          <p:nvPr/>
        </p:nvSpPr>
        <p:spPr>
          <a:xfrm>
            <a:off x="1259790" y="442154"/>
            <a:ext cx="7920880" cy="1200329"/>
          </a:xfrm>
          <a:prstGeom prst="rect">
            <a:avLst/>
          </a:prstGeom>
        </p:spPr>
        <p:txBody>
          <a:bodyPr wrap="square">
            <a:spAutoFit/>
          </a:bodyPr>
          <a:lstStyle/>
          <a:p>
            <a:r>
              <a:rPr lang="pl-PL" sz="2400" b="1" dirty="0">
                <a:solidFill>
                  <a:srgbClr val="0070C0"/>
                </a:solidFill>
                <a:latin typeface="Calibri" panose="020F0502020204030204" pitchFamily="34" charset="0"/>
                <a:cs typeface="Calibri" panose="020F0502020204030204" pitchFamily="34" charset="0"/>
              </a:rPr>
              <a:t>”</a:t>
            </a:r>
            <a:r>
              <a:rPr lang="pl-PL" sz="2400" dirty="0">
                <a:solidFill>
                  <a:srgbClr val="0070C0"/>
                </a:solidFill>
                <a:latin typeface="Calibri" panose="020F0502020204030204" pitchFamily="34" charset="0"/>
                <a:cs typeface="Calibri" panose="020F0502020204030204" pitchFamily="34" charset="0"/>
              </a:rPr>
              <a:t>A zatem zachęcam was ja, więzień w Panu, abyście postępowali w sposób godny powołania, jakim zostaliście wezwani, …” (Ef 4, 1)</a:t>
            </a:r>
            <a:endParaRPr lang="en-GB" sz="2400" dirty="0">
              <a:solidFill>
                <a:srgbClr val="0070C0"/>
              </a:solidFill>
              <a:latin typeface="Calibri" panose="020F0502020204030204" pitchFamily="34" charset="0"/>
              <a:cs typeface="Calibri" panose="020F0502020204030204" pitchFamily="34" charset="0"/>
            </a:endParaRPr>
          </a:p>
        </p:txBody>
      </p:sp>
      <p:pic>
        <p:nvPicPr>
          <p:cNvPr id="4098" name="Picture 2" descr="Znalezione obrazy dla zapytania św. paweł łagodnie pogan">
            <a:extLst>
              <a:ext uri="{FF2B5EF4-FFF2-40B4-BE49-F238E27FC236}">
                <a16:creationId xmlns:a16="http://schemas.microsoft.com/office/drawing/2014/main" id="{00CE66C3-0FFB-4B97-B32C-DBDB239FD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664" y="1642483"/>
            <a:ext cx="3368302"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A8847A0-9A10-487B-AFBF-A91C4B823AC5}"/>
              </a:ext>
            </a:extLst>
          </p:cNvPr>
          <p:cNvSpPr txBox="1">
            <a:spLocks/>
          </p:cNvSpPr>
          <p:nvPr/>
        </p:nvSpPr>
        <p:spPr>
          <a:xfrm>
            <a:off x="1691680" y="4653136"/>
            <a:ext cx="6581937" cy="120739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defTabSz="1058863">
              <a:tabLst>
                <a:tab pos="2225675" algn="l"/>
              </a:tabLst>
              <a:defRPr/>
            </a:pPr>
            <a:r>
              <a:rPr lang="pl-PL" sz="3200" b="1" kern="0" dirty="0">
                <a:solidFill>
                  <a:srgbClr val="0070C0"/>
                </a:solidFill>
                <a:latin typeface="Calibri" panose="020F0502020204030204" pitchFamily="34" charset="0"/>
              </a:rPr>
              <a:t>Kobieta 	→ Żona 	→ Matka </a:t>
            </a:r>
          </a:p>
          <a:p>
            <a:pPr defTabSz="1058863">
              <a:tabLst>
                <a:tab pos="2225675" algn="l"/>
              </a:tabLst>
              <a:defRPr/>
            </a:pPr>
            <a:r>
              <a:rPr lang="pl-PL" sz="3200" b="1" kern="0" dirty="0">
                <a:solidFill>
                  <a:srgbClr val="0070C0"/>
                </a:solidFill>
                <a:latin typeface="Calibri" panose="020F0502020204030204" pitchFamily="34" charset="0"/>
              </a:rPr>
              <a:t>Mężczyzna 	→ Mąż 	→ Ojciec</a:t>
            </a:r>
          </a:p>
        </p:txBody>
      </p:sp>
    </p:spTree>
    <p:extLst>
      <p:ext uri="{BB962C8B-B14F-4D97-AF65-F5344CB8AC3E}">
        <p14:creationId xmlns:p14="http://schemas.microsoft.com/office/powerpoint/2010/main" val="4130852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85BDE45-483E-4170-A487-1535C9322FB1}"/>
              </a:ext>
            </a:extLst>
          </p:cNvPr>
          <p:cNvSpPr/>
          <p:nvPr/>
        </p:nvSpPr>
        <p:spPr>
          <a:xfrm>
            <a:off x="2607157" y="404664"/>
            <a:ext cx="4104456" cy="349754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a:spLocks noGrp="1"/>
          </p:cNvSpPr>
          <p:nvPr>
            <p:ph type="title"/>
          </p:nvPr>
        </p:nvSpPr>
        <p:spPr bwMode="auto">
          <a:xfrm>
            <a:off x="978147" y="260648"/>
            <a:ext cx="1960409"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4400" b="1" cap="none" dirty="0">
                <a:latin typeface="Calibri" panose="020F0502020204030204" pitchFamily="34" charset="0"/>
              </a:rPr>
              <a:t>Relacje</a:t>
            </a:r>
          </a:p>
        </p:txBody>
      </p:sp>
      <p:grpSp>
        <p:nvGrpSpPr>
          <p:cNvPr id="19" name="Group 18"/>
          <p:cNvGrpSpPr/>
          <p:nvPr/>
        </p:nvGrpSpPr>
        <p:grpSpPr>
          <a:xfrm>
            <a:off x="3020538" y="664667"/>
            <a:ext cx="3528392" cy="2613471"/>
            <a:chOff x="4068902" y="2380331"/>
            <a:chExt cx="4404855" cy="39667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8902" y="4750445"/>
              <a:ext cx="1194503" cy="15966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30844" y="4769522"/>
              <a:ext cx="1242913" cy="1539798"/>
            </a:xfrm>
            <a:prstGeom prst="rect">
              <a:avLst/>
            </a:prstGeom>
          </p:spPr>
        </p:pic>
        <p:sp>
          <p:nvSpPr>
            <p:cNvPr id="8" name="Left-Right Arrow 7"/>
            <p:cNvSpPr/>
            <p:nvPr/>
          </p:nvSpPr>
          <p:spPr>
            <a:xfrm>
              <a:off x="5292080" y="5172152"/>
              <a:ext cx="1862951" cy="4888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Left-Right Arrow 16"/>
            <p:cNvSpPr/>
            <p:nvPr/>
          </p:nvSpPr>
          <p:spPr>
            <a:xfrm rot="18552933">
              <a:off x="4966844" y="4261149"/>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Isosceles Triangle 6"/>
            <p:cNvSpPr/>
            <p:nvPr/>
          </p:nvSpPr>
          <p:spPr>
            <a:xfrm>
              <a:off x="5243180" y="2380331"/>
              <a:ext cx="1944217" cy="1418562"/>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pl-PL" sz="1600" dirty="0">
                <a:solidFill>
                  <a:srgbClr val="0070C0"/>
                </a:solidFill>
                <a:latin typeface="Calibri" panose="020F0502020204030204" pitchFamily="34" charset="0"/>
              </a:endParaRPr>
            </a:p>
          </p:txBody>
        </p:sp>
        <p:sp>
          <p:nvSpPr>
            <p:cNvPr id="21" name="Left-Right Arrow 20"/>
            <p:cNvSpPr/>
            <p:nvPr/>
          </p:nvSpPr>
          <p:spPr>
            <a:xfrm rot="3344702" flipV="1">
              <a:off x="6153598" y="4281057"/>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10" name="Picture 9" descr="A person&#10;&#10;Description generated with high confidence">
            <a:extLst>
              <a:ext uri="{FF2B5EF4-FFF2-40B4-BE49-F238E27FC236}">
                <a16:creationId xmlns:a16="http://schemas.microsoft.com/office/drawing/2014/main" id="{74F0D16A-A8F0-4EB7-99B9-8388DC2E70E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2762" y="2494799"/>
            <a:ext cx="868480" cy="1303489"/>
          </a:xfrm>
          <a:prstGeom prst="rect">
            <a:avLst/>
          </a:prstGeom>
        </p:spPr>
      </p:pic>
      <p:pic>
        <p:nvPicPr>
          <p:cNvPr id="24" name="Picture 23" descr="A close up of a baby&#10;&#10;Description generated with very high confidence">
            <a:extLst>
              <a:ext uri="{FF2B5EF4-FFF2-40B4-BE49-F238E27FC236}">
                <a16:creationId xmlns:a16="http://schemas.microsoft.com/office/drawing/2014/main" id="{9CE83502-C229-42FA-A1A0-4B41E9622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659" y="2103964"/>
            <a:ext cx="1076572" cy="1642962"/>
          </a:xfrm>
          <a:prstGeom prst="rect">
            <a:avLst/>
          </a:prstGeom>
        </p:spPr>
      </p:pic>
      <p:pic>
        <p:nvPicPr>
          <p:cNvPr id="26" name="Picture 25" descr="A young boy in a red shirt&#10;&#10;Description generated with high confidence">
            <a:extLst>
              <a:ext uri="{FF2B5EF4-FFF2-40B4-BE49-F238E27FC236}">
                <a16:creationId xmlns:a16="http://schemas.microsoft.com/office/drawing/2014/main" id="{8A72F712-4267-48DF-BCC0-B8FA933E15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51324"/>
            <a:ext cx="1871700" cy="1247800"/>
          </a:xfrm>
          <a:prstGeom prst="rect">
            <a:avLst/>
          </a:prstGeom>
        </p:spPr>
      </p:pic>
      <p:sp>
        <p:nvSpPr>
          <p:cNvPr id="28" name="Content Placeholder 2">
            <a:extLst>
              <a:ext uri="{FF2B5EF4-FFF2-40B4-BE49-F238E27FC236}">
                <a16:creationId xmlns:a16="http://schemas.microsoft.com/office/drawing/2014/main" id="{C66CDE1F-2F93-4034-8AE1-6D3D0D7C9A43}"/>
              </a:ext>
            </a:extLst>
          </p:cNvPr>
          <p:cNvSpPr txBox="1">
            <a:spLocks/>
          </p:cNvSpPr>
          <p:nvPr/>
        </p:nvSpPr>
        <p:spPr>
          <a:xfrm>
            <a:off x="1115616" y="5966584"/>
            <a:ext cx="7920880" cy="62314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defRPr/>
            </a:pPr>
            <a:r>
              <a:rPr lang="pl-PL" sz="2800" kern="0" dirty="0">
                <a:solidFill>
                  <a:srgbClr val="0070C0"/>
                </a:solidFill>
                <a:latin typeface="Calibri" panose="020F0502020204030204" pitchFamily="34" charset="0"/>
              </a:rPr>
              <a:t>Teściowie, dziadkowie, dalsza rodzina, Kościół, szkoła</a:t>
            </a:r>
          </a:p>
        </p:txBody>
      </p:sp>
      <p:cxnSp>
        <p:nvCxnSpPr>
          <p:cNvPr id="29" name="Straight Arrow Connector 28">
            <a:extLst>
              <a:ext uri="{FF2B5EF4-FFF2-40B4-BE49-F238E27FC236}">
                <a16:creationId xmlns:a16="http://schemas.microsoft.com/office/drawing/2014/main" id="{46700601-DFAE-459B-A80C-4D913EEA1747}"/>
              </a:ext>
            </a:extLst>
          </p:cNvPr>
          <p:cNvCxnSpPr>
            <a:cxnSpLocks/>
          </p:cNvCxnSpPr>
          <p:nvPr/>
        </p:nvCxnSpPr>
        <p:spPr>
          <a:xfrm>
            <a:off x="1999801" y="4014579"/>
            <a:ext cx="606087" cy="1892471"/>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042E97-4B90-4E49-9F96-AABDB8C20555}"/>
              </a:ext>
            </a:extLst>
          </p:cNvPr>
          <p:cNvCxnSpPr>
            <a:cxnSpLocks/>
          </p:cNvCxnSpPr>
          <p:nvPr/>
        </p:nvCxnSpPr>
        <p:spPr>
          <a:xfrm flipH="1">
            <a:off x="6843835" y="3645024"/>
            <a:ext cx="738309" cy="2088232"/>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42A764-CA30-49D6-B9D1-8C04D1E656C6}"/>
              </a:ext>
            </a:extLst>
          </p:cNvPr>
          <p:cNvCxnSpPr>
            <a:cxnSpLocks/>
          </p:cNvCxnSpPr>
          <p:nvPr/>
        </p:nvCxnSpPr>
        <p:spPr>
          <a:xfrm flipH="1">
            <a:off x="5312821" y="5317620"/>
            <a:ext cx="179778" cy="71502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155632-145B-4938-9158-630DF7701BE5}"/>
              </a:ext>
            </a:extLst>
          </p:cNvPr>
          <p:cNvCxnSpPr>
            <a:cxnSpLocks/>
          </p:cNvCxnSpPr>
          <p:nvPr/>
        </p:nvCxnSpPr>
        <p:spPr>
          <a:xfrm flipH="1" flipV="1">
            <a:off x="4891945" y="3645024"/>
            <a:ext cx="411508" cy="537571"/>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FC1BFE-B260-4E4E-8A5F-A3F8F18B33AC}"/>
              </a:ext>
            </a:extLst>
          </p:cNvPr>
          <p:cNvCxnSpPr>
            <a:cxnSpLocks/>
          </p:cNvCxnSpPr>
          <p:nvPr/>
        </p:nvCxnSpPr>
        <p:spPr>
          <a:xfrm flipV="1">
            <a:off x="2446901" y="2643937"/>
            <a:ext cx="441415" cy="355425"/>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6AC215-5F14-43B2-A1DB-A8C1B5996FC0}"/>
              </a:ext>
            </a:extLst>
          </p:cNvPr>
          <p:cNvCxnSpPr>
            <a:cxnSpLocks/>
          </p:cNvCxnSpPr>
          <p:nvPr/>
        </p:nvCxnSpPr>
        <p:spPr>
          <a:xfrm flipH="1" flipV="1">
            <a:off x="6528828" y="2284079"/>
            <a:ext cx="811554" cy="38099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4BD567-4142-4268-943C-83813B3DFF11}"/>
              </a:ext>
            </a:extLst>
          </p:cNvPr>
          <p:cNvCxnSpPr>
            <a:cxnSpLocks/>
          </p:cNvCxnSpPr>
          <p:nvPr/>
        </p:nvCxnSpPr>
        <p:spPr>
          <a:xfrm>
            <a:off x="2585272" y="3666822"/>
            <a:ext cx="2266578" cy="1186567"/>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5EB828-1CBD-4373-9585-3E57A2298E13}"/>
              </a:ext>
            </a:extLst>
          </p:cNvPr>
          <p:cNvCxnSpPr>
            <a:cxnSpLocks/>
          </p:cNvCxnSpPr>
          <p:nvPr/>
        </p:nvCxnSpPr>
        <p:spPr>
          <a:xfrm flipH="1">
            <a:off x="6156176" y="3518300"/>
            <a:ext cx="964602" cy="107031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707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338836" y="528851"/>
            <a:ext cx="1960409"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4400" b="1" cap="none" dirty="0">
                <a:latin typeface="Calibri" panose="020F0502020204030204" pitchFamily="34" charset="0"/>
              </a:rPr>
              <a:t>Relacje</a:t>
            </a:r>
          </a:p>
        </p:txBody>
      </p:sp>
      <p:grpSp>
        <p:nvGrpSpPr>
          <p:cNvPr id="19" name="Group 18"/>
          <p:cNvGrpSpPr/>
          <p:nvPr/>
        </p:nvGrpSpPr>
        <p:grpSpPr>
          <a:xfrm>
            <a:off x="1979712" y="497855"/>
            <a:ext cx="6624736" cy="5688632"/>
            <a:chOff x="4068902" y="2380331"/>
            <a:chExt cx="4404855" cy="39667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8902" y="4750445"/>
              <a:ext cx="1194503" cy="15966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30844" y="4769522"/>
              <a:ext cx="1242913" cy="1539798"/>
            </a:xfrm>
            <a:prstGeom prst="rect">
              <a:avLst/>
            </a:prstGeom>
          </p:spPr>
        </p:pic>
        <p:sp>
          <p:nvSpPr>
            <p:cNvPr id="8" name="Left-Right Arrow 7"/>
            <p:cNvSpPr/>
            <p:nvPr/>
          </p:nvSpPr>
          <p:spPr>
            <a:xfrm>
              <a:off x="5292080" y="5172152"/>
              <a:ext cx="1862951" cy="4888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0070C0"/>
                  </a:solidFill>
                </a:rPr>
                <a:t>Miłość małżeńska</a:t>
              </a:r>
            </a:p>
          </p:txBody>
        </p:sp>
        <p:sp>
          <p:nvSpPr>
            <p:cNvPr id="17" name="Left-Right Arrow 16"/>
            <p:cNvSpPr/>
            <p:nvPr/>
          </p:nvSpPr>
          <p:spPr>
            <a:xfrm rot="18552933">
              <a:off x="4966844" y="4261149"/>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0070C0"/>
                  </a:solidFill>
                </a:rPr>
                <a:t>Wiara</a:t>
              </a:r>
            </a:p>
          </p:txBody>
        </p:sp>
        <p:grpSp>
          <p:nvGrpSpPr>
            <p:cNvPr id="16" name="Group 15"/>
            <p:cNvGrpSpPr/>
            <p:nvPr/>
          </p:nvGrpSpPr>
          <p:grpSpPr>
            <a:xfrm>
              <a:off x="5243180" y="2380331"/>
              <a:ext cx="1944216" cy="1418562"/>
              <a:chOff x="5324445" y="2376885"/>
              <a:chExt cx="1944216" cy="1418562"/>
            </a:xfrm>
          </p:grpSpPr>
          <p:sp>
            <p:nvSpPr>
              <p:cNvPr id="7" name="Isosceles Triangle 6"/>
              <p:cNvSpPr/>
              <p:nvPr/>
            </p:nvSpPr>
            <p:spPr>
              <a:xfrm>
                <a:off x="5324445" y="2376885"/>
                <a:ext cx="1944216" cy="1418562"/>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pl-PL" sz="1600" dirty="0">
                  <a:solidFill>
                    <a:srgbClr val="0070C0"/>
                  </a:solidFill>
                  <a:latin typeface="Calibri" panose="020F0502020204030204" pitchFamily="34" charset="0"/>
                </a:endParaRPr>
              </a:p>
            </p:txBody>
          </p:sp>
          <p:sp>
            <p:nvSpPr>
              <p:cNvPr id="14" name="TextBox 13"/>
              <p:cNvSpPr txBox="1"/>
              <p:nvPr/>
            </p:nvSpPr>
            <p:spPr>
              <a:xfrm>
                <a:off x="5456039" y="2985945"/>
                <a:ext cx="1617725" cy="646331"/>
              </a:xfrm>
              <a:prstGeom prst="rect">
                <a:avLst/>
              </a:prstGeom>
              <a:noFill/>
            </p:spPr>
            <p:txBody>
              <a:bodyPr wrap="none" rtlCol="0">
                <a:spAutoFit/>
              </a:bodyPr>
              <a:lstStyle/>
              <a:p>
                <a:pPr algn="ctr"/>
                <a:r>
                  <a:rPr lang="pl-PL" dirty="0">
                    <a:solidFill>
                      <a:srgbClr val="0070C0"/>
                    </a:solidFill>
                    <a:latin typeface="Calibri" panose="020F0502020204030204" pitchFamily="34" charset="0"/>
                  </a:rPr>
                  <a:t>Bóg w </a:t>
                </a:r>
                <a:br>
                  <a:rPr lang="pl-PL" dirty="0">
                    <a:solidFill>
                      <a:srgbClr val="0070C0"/>
                    </a:solidFill>
                    <a:latin typeface="Calibri" panose="020F0502020204030204" pitchFamily="34" charset="0"/>
                  </a:rPr>
                </a:br>
                <a:r>
                  <a:rPr lang="pl-PL" dirty="0">
                    <a:solidFill>
                      <a:srgbClr val="0070C0"/>
                    </a:solidFill>
                    <a:latin typeface="Calibri" panose="020F0502020204030204" pitchFamily="34" charset="0"/>
                  </a:rPr>
                  <a:t>Trójcy Świętej</a:t>
                </a:r>
              </a:p>
            </p:txBody>
          </p:sp>
        </p:grpSp>
        <p:sp>
          <p:nvSpPr>
            <p:cNvPr id="21" name="Left-Right Arrow 20"/>
            <p:cNvSpPr/>
            <p:nvPr/>
          </p:nvSpPr>
          <p:spPr>
            <a:xfrm rot="13810882" flipV="1">
              <a:off x="6189442" y="4244798"/>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0070C0"/>
                  </a:solidFill>
                </a:rPr>
                <a:t>Wiara</a:t>
              </a:r>
            </a:p>
          </p:txBody>
        </p:sp>
      </p:grpSp>
    </p:spTree>
    <p:extLst>
      <p:ext uri="{BB962C8B-B14F-4D97-AF65-F5344CB8AC3E}">
        <p14:creationId xmlns:p14="http://schemas.microsoft.com/office/powerpoint/2010/main" val="1811252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333E3-1E97-4F11-8D8E-6722B37070E1}"/>
              </a:ext>
            </a:extLst>
          </p:cNvPr>
          <p:cNvSpPr>
            <a:spLocks noGrp="1"/>
          </p:cNvSpPr>
          <p:nvPr>
            <p:ph idx="1"/>
          </p:nvPr>
        </p:nvSpPr>
        <p:spPr>
          <a:xfrm>
            <a:off x="1331640" y="548680"/>
            <a:ext cx="7198568" cy="3412976"/>
          </a:xfrm>
        </p:spPr>
        <p:txBody>
          <a:bodyPr/>
          <a:lstStyle/>
          <a:p>
            <a:r>
              <a:rPr lang="pl-PL" dirty="0">
                <a:solidFill>
                  <a:srgbClr val="0070C0"/>
                </a:solidFill>
                <a:latin typeface="Calibri" panose="020F0502020204030204" pitchFamily="34" charset="0"/>
                <a:cs typeface="Calibri" panose="020F0502020204030204" pitchFamily="34" charset="0"/>
              </a:rPr>
              <a:t>"Dziecko jest gościem w twoim domu. Nakarm, naucz i puść wolno" - mówi indiańskie przysłowie. </a:t>
            </a:r>
          </a:p>
          <a:p>
            <a:r>
              <a:rPr lang="pl-PL" dirty="0">
                <a:solidFill>
                  <a:srgbClr val="0070C0"/>
                </a:solidFill>
                <a:latin typeface="Calibri" panose="020F0502020204030204" pitchFamily="34" charset="0"/>
                <a:cs typeface="Calibri" panose="020F0502020204030204" pitchFamily="34" charset="0"/>
              </a:rPr>
              <a:t>Ciesz się, że jest z tobą</a:t>
            </a:r>
          </a:p>
          <a:p>
            <a:r>
              <a:rPr lang="pl-PL" dirty="0">
                <a:solidFill>
                  <a:srgbClr val="0070C0"/>
                </a:solidFill>
                <a:latin typeface="Calibri" panose="020F0502020204030204" pitchFamily="34" charset="0"/>
                <a:cs typeface="Calibri" panose="020F0502020204030204" pitchFamily="34" charset="0"/>
              </a:rPr>
              <a:t>Daj mu to, co uważasz za najcenniejsze</a:t>
            </a:r>
          </a:p>
          <a:p>
            <a:r>
              <a:rPr lang="pl-PL" dirty="0">
                <a:solidFill>
                  <a:srgbClr val="0070C0"/>
                </a:solidFill>
                <a:latin typeface="Calibri" panose="020F0502020204030204" pitchFamily="34" charset="0"/>
                <a:cs typeface="Calibri" panose="020F0502020204030204" pitchFamily="34" charset="0"/>
              </a:rPr>
              <a:t>I nie oczekuj czegoś w zamian  </a:t>
            </a:r>
            <a:br>
              <a:rPr lang="pl-PL" dirty="0">
                <a:solidFill>
                  <a:srgbClr val="0070C0"/>
                </a:solidFill>
                <a:latin typeface="Calibri" panose="020F0502020204030204" pitchFamily="34" charset="0"/>
                <a:cs typeface="Calibri" panose="020F0502020204030204" pitchFamily="34" charset="0"/>
              </a:rPr>
            </a:br>
            <a:br>
              <a:rPr lang="pl-PL" dirty="0">
                <a:solidFill>
                  <a:srgbClr val="0070C0"/>
                </a:solidFill>
                <a:latin typeface="Calibri" panose="020F0502020204030204" pitchFamily="34" charset="0"/>
                <a:cs typeface="Calibri" panose="020F0502020204030204" pitchFamily="34" charset="0"/>
              </a:rPr>
            </a:b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067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475656" y="365125"/>
            <a:ext cx="7039694" cy="687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Cztery Miłości</a:t>
            </a:r>
          </a:p>
        </p:txBody>
      </p:sp>
      <p:sp>
        <p:nvSpPr>
          <p:cNvPr id="3" name="Slide Number Placeholder 2"/>
          <p:cNvSpPr>
            <a:spLocks noGrp="1"/>
          </p:cNvSpPr>
          <p:nvPr>
            <p:ph type="sldNum" sz="quarter" idx="12"/>
          </p:nvPr>
        </p:nvSpPr>
        <p:spPr>
          <a:prstGeom prst="rect">
            <a:avLst/>
          </a:prstGeom>
        </p:spPr>
        <p:txBody>
          <a:bodyPr/>
          <a:lstStyle/>
          <a:p>
            <a:fld id="{4FAB73BC-B049-4115-A692-8D63A059BFB8}" type="slidenum">
              <a:rPr lang="en-US" smtClean="0"/>
              <a:t>21</a:t>
            </a:fld>
            <a:endParaRPr lang="en-US" dirty="0"/>
          </a:p>
        </p:txBody>
      </p:sp>
      <p:sp>
        <p:nvSpPr>
          <p:cNvPr id="15" name="Content Placeholder 2"/>
          <p:cNvSpPr txBox="1">
            <a:spLocks/>
          </p:cNvSpPr>
          <p:nvPr/>
        </p:nvSpPr>
        <p:spPr>
          <a:xfrm>
            <a:off x="1475656" y="1412776"/>
            <a:ext cx="6912768" cy="352839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nSpc>
                <a:spcPct val="114000"/>
              </a:lnSpc>
              <a:spcBef>
                <a:spcPts val="0"/>
              </a:spcBef>
              <a:spcAft>
                <a:spcPts val="0"/>
              </a:spcAft>
              <a:defRPr/>
            </a:pPr>
            <a:r>
              <a:rPr lang="pl-PL" sz="3200" dirty="0">
                <a:solidFill>
                  <a:srgbClr val="0070C0"/>
                </a:solidFill>
                <a:latin typeface="Calibri" panose="020F0502020204030204" pitchFamily="34" charset="0"/>
              </a:rPr>
              <a:t>W procesie wzrastania każdy człowiek potrzebuje czterech miłości:</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matki</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ojca</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rodziców</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Boga</a:t>
            </a:r>
          </a:p>
        </p:txBody>
      </p:sp>
    </p:spTree>
    <p:extLst>
      <p:ext uri="{BB962C8B-B14F-4D97-AF65-F5344CB8AC3E}">
        <p14:creationId xmlns:p14="http://schemas.microsoft.com/office/powerpoint/2010/main" val="230190065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daughters broked dad fixed">
            <a:extLst>
              <a:ext uri="{FF2B5EF4-FFF2-40B4-BE49-F238E27FC236}">
                <a16:creationId xmlns:a16="http://schemas.microsoft.com/office/drawing/2014/main" id="{6754186F-E21F-4407-943A-00E7CC61A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028" y="2348880"/>
            <a:ext cx="5040560" cy="40027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5496C1-B96D-4AAE-AABF-AE261B385227}"/>
              </a:ext>
            </a:extLst>
          </p:cNvPr>
          <p:cNvSpPr/>
          <p:nvPr/>
        </p:nvSpPr>
        <p:spPr>
          <a:xfrm>
            <a:off x="1115616" y="260648"/>
            <a:ext cx="7885384" cy="1723549"/>
          </a:xfrm>
          <a:prstGeom prst="rect">
            <a:avLst/>
          </a:prstGeom>
        </p:spPr>
        <p:txBody>
          <a:bodyPr wrap="square">
            <a:spAutoFit/>
          </a:bodyPr>
          <a:lstStyle/>
          <a:p>
            <a:pPr>
              <a:spcBef>
                <a:spcPts val="600"/>
              </a:spcBef>
            </a:pPr>
            <a:r>
              <a:rPr lang="pl-PL" sz="2400" dirty="0">
                <a:solidFill>
                  <a:srgbClr val="0070C0"/>
                </a:solidFill>
                <a:latin typeface="Calibri" panose="020F0502020204030204" pitchFamily="34" charset="0"/>
                <a:cs typeface="Calibri" panose="020F0502020204030204" pitchFamily="34" charset="0"/>
              </a:rPr>
              <a:t>Obraz ojca gra decydującą rolę w rozwoju religijnym dziecka </a:t>
            </a:r>
          </a:p>
          <a:p>
            <a:pPr>
              <a:spcBef>
                <a:spcPts val="600"/>
              </a:spcBef>
            </a:pPr>
            <a:endParaRPr lang="pl-PL" sz="2400" dirty="0">
              <a:solidFill>
                <a:srgbClr val="0070C0"/>
              </a:solidFill>
              <a:latin typeface="Calibri" panose="020F0502020204030204" pitchFamily="34" charset="0"/>
              <a:cs typeface="Calibri" panose="020F0502020204030204" pitchFamily="34" charset="0"/>
            </a:endParaRPr>
          </a:p>
          <a:p>
            <a:pPr>
              <a:spcBef>
                <a:spcPts val="600"/>
              </a:spcBef>
            </a:pPr>
            <a:r>
              <a:rPr lang="pl-PL" sz="2400" dirty="0">
                <a:solidFill>
                  <a:srgbClr val="0070C0"/>
                </a:solidFill>
                <a:latin typeface="Calibri" panose="020F0502020204030204" pitchFamily="34" charset="0"/>
                <a:cs typeface="Calibri" panose="020F0502020204030204" pitchFamily="34" charset="0"/>
              </a:rPr>
              <a:t>Dla dojrzałego obrazu Boga potrzebny jest zarówno wpływ postawy ojca, jak i matki</a:t>
            </a:r>
            <a:endParaRPr lang="en-GB"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42291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8DCDA9-021B-4A0E-934F-A2DADE4BF3AB}"/>
              </a:ext>
            </a:extLst>
          </p:cNvPr>
          <p:cNvSpPr/>
          <p:nvPr/>
        </p:nvSpPr>
        <p:spPr>
          <a:xfrm>
            <a:off x="953845" y="404664"/>
            <a:ext cx="7848872" cy="5724644"/>
          </a:xfrm>
          <a:prstGeom prst="rect">
            <a:avLst/>
          </a:prstGeom>
        </p:spPr>
        <p:txBody>
          <a:bodyPr wrap="square">
            <a:spAutoFit/>
          </a:bodyPr>
          <a:lstStyle/>
          <a:p>
            <a:pPr>
              <a:spcBef>
                <a:spcPts val="600"/>
              </a:spcBef>
            </a:pPr>
            <a:r>
              <a:rPr lang="pl-PL" sz="2400" dirty="0">
                <a:solidFill>
                  <a:srgbClr val="0070C0"/>
                </a:solidFill>
                <a:latin typeface="Calibri" panose="020F0502020204030204" pitchFamily="34" charset="0"/>
                <a:cs typeface="Calibri" panose="020F0502020204030204" pitchFamily="34" charset="0"/>
              </a:rPr>
              <a:t>Ojciec nadaje imię dziecku, Rdz 35, 16-18</a:t>
            </a:r>
          </a:p>
          <a:p>
            <a:pPr lvl="1" indent="-228600">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Rachela rodzi syna – Ben-oni (syn boleści)</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Józef zmienia mu imię na – Ben-</a:t>
            </a:r>
            <a:r>
              <a:rPr lang="pl-PL" sz="2000" dirty="0" err="1">
                <a:solidFill>
                  <a:srgbClr val="0070C0"/>
                </a:solidFill>
                <a:latin typeface="Calibri" panose="020F0502020204030204" pitchFamily="34" charset="0"/>
                <a:cs typeface="Calibri" panose="020F0502020204030204" pitchFamily="34" charset="0"/>
              </a:rPr>
              <a:t>jamin</a:t>
            </a:r>
            <a:r>
              <a:rPr lang="pl-PL" sz="2000" dirty="0">
                <a:solidFill>
                  <a:srgbClr val="0070C0"/>
                </a:solidFill>
                <a:latin typeface="Calibri" panose="020F0502020204030204" pitchFamily="34" charset="0"/>
                <a:cs typeface="Calibri" panose="020F0502020204030204" pitchFamily="34" charset="0"/>
              </a:rPr>
              <a:t> (syn prawicy)</a:t>
            </a:r>
          </a:p>
          <a:p>
            <a:pPr>
              <a:spcBef>
                <a:spcPts val="600"/>
              </a:spcBef>
            </a:pPr>
            <a:r>
              <a:rPr lang="pl-PL" sz="2400" dirty="0">
                <a:solidFill>
                  <a:srgbClr val="0070C0"/>
                </a:solidFill>
                <a:latin typeface="Calibri" panose="020F0502020204030204" pitchFamily="34" charset="0"/>
                <a:cs typeface="Calibri" panose="020F0502020204030204" pitchFamily="34" charset="0"/>
              </a:rPr>
              <a:t>Ojciec wprowadza w świat męskości</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Słowianie – postrzyżyny i nadanie nowego imienia, przejście pod opiekę ojca </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 afrykańskim plemieniu </a:t>
            </a:r>
            <a:r>
              <a:rPr lang="pl-PL" sz="2000" dirty="0" err="1">
                <a:solidFill>
                  <a:srgbClr val="0070C0"/>
                </a:solidFill>
                <a:latin typeface="Calibri" panose="020F0502020204030204" pitchFamily="34" charset="0"/>
                <a:cs typeface="Calibri" panose="020F0502020204030204" pitchFamily="34" charset="0"/>
              </a:rPr>
              <a:t>Kikuyu</a:t>
            </a:r>
            <a:r>
              <a:rPr lang="pl-PL" sz="2000" dirty="0">
                <a:solidFill>
                  <a:srgbClr val="0070C0"/>
                </a:solidFill>
                <a:latin typeface="Calibri" panose="020F0502020204030204" pitchFamily="34" charset="0"/>
                <a:cs typeface="Calibri" panose="020F0502020204030204" pitchFamily="34" charset="0"/>
              </a:rPr>
              <a:t> mężczyźni zabierają chłopca w miejsce odosobnienia i zostawiają tam, aby zgłodniał i poczuł zagrożenie. Potem wracają i nacinają sobie nożem przedramiona, aby upuścić trochę krwi podają chłopcu do picia. Ta ceremonia uczy go m.in., że nóż służy nie tylko do robienia krzywdy, a pokarmu dostarcza nie tylko kobieta. </a:t>
            </a:r>
          </a:p>
          <a:p>
            <a:pPr>
              <a:spcBef>
                <a:spcPts val="600"/>
              </a:spcBef>
            </a:pPr>
            <a:r>
              <a:rPr lang="pl-PL" sz="2400" dirty="0">
                <a:solidFill>
                  <a:srgbClr val="0070C0"/>
                </a:solidFill>
                <a:latin typeface="Calibri" panose="020F0502020204030204" pitchFamily="34" charset="0"/>
                <a:cs typeface="Calibri" panose="020F0502020204030204" pitchFamily="34" charset="0"/>
              </a:rPr>
              <a:t>Potrzeba bliskiego kontaktu syna z ojcem jest naturalna i wymaga zaspokojenia</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Typowe zabawy ojców z dziećmi – tarmoszenia, przepychanki, łaskotania, siłowania, wspólne uprawianie sportu</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Wspólna praca, wyprawy, przygody</a:t>
            </a:r>
          </a:p>
        </p:txBody>
      </p:sp>
    </p:spTree>
    <p:extLst>
      <p:ext uri="{BB962C8B-B14F-4D97-AF65-F5344CB8AC3E}">
        <p14:creationId xmlns:p14="http://schemas.microsoft.com/office/powerpoint/2010/main" val="257934789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20A0B-4BA3-424E-8A17-358476A44A7E}"/>
              </a:ext>
            </a:extLst>
          </p:cNvPr>
          <p:cNvSpPr/>
          <p:nvPr/>
        </p:nvSpPr>
        <p:spPr>
          <a:xfrm>
            <a:off x="899592" y="332656"/>
            <a:ext cx="8064896" cy="6140142"/>
          </a:xfrm>
          <a:prstGeom prst="rect">
            <a:avLst/>
          </a:prstGeom>
        </p:spPr>
        <p:txBody>
          <a:bodyPr wrap="square">
            <a:spAutoFit/>
          </a:bodyPr>
          <a:lstStyle/>
          <a:p>
            <a:r>
              <a:rPr lang="pl-PL" sz="2400" dirty="0">
                <a:solidFill>
                  <a:srgbClr val="0070C0"/>
                </a:solidFill>
                <a:latin typeface="Calibri" panose="020F0502020204030204" pitchFamily="34" charset="0"/>
                <a:cs typeface="Calibri" panose="020F0502020204030204" pitchFamily="34" charset="0"/>
              </a:rPr>
              <a:t>Okres buntu i walki, aby stać się mężczyzną</a:t>
            </a:r>
          </a:p>
          <a:p>
            <a:pPr marL="457200"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Gdy miałem 14 lat, mój ojciec był taki tępy, że nie mogłem z nim wytrzymać. Gdy skończyłem 21 lat, nie mogłem się nadziwić, jak on zmądrzał przez te siedem lat! (Mark Twain)</a:t>
            </a:r>
          </a:p>
          <a:p>
            <a:pPr>
              <a:spcBef>
                <a:spcPts val="600"/>
              </a:spcBef>
            </a:pPr>
            <a:endParaRPr lang="pl-PL" sz="2400" b="0" dirty="0">
              <a:solidFill>
                <a:srgbClr val="0070C0"/>
              </a:solidFill>
              <a:effectLst/>
              <a:latin typeface="Calibri" panose="020F0502020204030204" pitchFamily="34" charset="0"/>
              <a:cs typeface="Calibri" panose="020F0502020204030204" pitchFamily="34" charset="0"/>
            </a:endParaRPr>
          </a:p>
          <a:p>
            <a:pPr>
              <a:spcBef>
                <a:spcPts val="600"/>
              </a:spcBef>
            </a:pPr>
            <a:r>
              <a:rPr lang="pl-PL" sz="2400" b="0" dirty="0">
                <a:solidFill>
                  <a:srgbClr val="0070C0"/>
                </a:solidFill>
                <a:effectLst/>
                <a:latin typeface="Calibri" panose="020F0502020204030204" pitchFamily="34" charset="0"/>
                <a:cs typeface="Calibri" panose="020F0502020204030204" pitchFamily="34" charset="0"/>
              </a:rPr>
              <a:t>Potrzeba akceptacji przez ojca</a:t>
            </a:r>
          </a:p>
          <a:p>
            <a:pPr marL="457200" indent="-228600">
              <a:spcBef>
                <a:spcPts val="60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Zasadniczym zadaniem ojca jest wpojenie dziecku przekonania o własnej wartości</a:t>
            </a:r>
            <a:endParaRPr lang="pl-PL" sz="2000" b="0" dirty="0">
              <a:solidFill>
                <a:srgbClr val="0070C0"/>
              </a:solidFill>
              <a:effectLst/>
              <a:latin typeface="Calibri" panose="020F0502020204030204" pitchFamily="34" charset="0"/>
              <a:cs typeface="Calibri" panose="020F0502020204030204" pitchFamily="34" charset="0"/>
            </a:endParaRPr>
          </a:p>
          <a:p>
            <a:pPr>
              <a:spcBef>
                <a:spcPts val="600"/>
              </a:spcBef>
            </a:pPr>
            <a:endParaRPr lang="pl-PL" sz="2400" dirty="0">
              <a:solidFill>
                <a:srgbClr val="0070C0"/>
              </a:solidFill>
              <a:latin typeface="Calibri" panose="020F0502020204030204" pitchFamily="34" charset="0"/>
              <a:cs typeface="Calibri" panose="020F0502020204030204" pitchFamily="34" charset="0"/>
            </a:endParaRPr>
          </a:p>
          <a:p>
            <a:pPr>
              <a:spcBef>
                <a:spcPts val="600"/>
              </a:spcBef>
            </a:pPr>
            <a:r>
              <a:rPr lang="pl-PL" sz="2400" dirty="0">
                <a:solidFill>
                  <a:srgbClr val="0070C0"/>
                </a:solidFill>
                <a:latin typeface="Calibri" panose="020F0502020204030204" pitchFamily="34" charset="0"/>
                <a:cs typeface="Calibri" panose="020F0502020204030204" pitchFamily="34" charset="0"/>
              </a:rPr>
              <a:t>Relacja rodzice – dzieci w księdze Tobiasza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Dwa dobre starsze małżeńs</a:t>
            </a:r>
            <a:r>
              <a:rPr lang="pl-PL" sz="2000" dirty="0">
                <a:solidFill>
                  <a:srgbClr val="0070C0"/>
                </a:solidFill>
                <a:latin typeface="Calibri" panose="020F0502020204030204" pitchFamily="34" charset="0"/>
                <a:cs typeface="Calibri" panose="020F0502020204030204" pitchFamily="34" charset="0"/>
              </a:rPr>
              <a:t>twa (</a:t>
            </a:r>
            <a:r>
              <a:rPr lang="pl-PL" sz="2000" dirty="0" err="1">
                <a:solidFill>
                  <a:srgbClr val="0070C0"/>
                </a:solidFill>
                <a:latin typeface="Calibri" panose="020F0502020204030204" pitchFamily="34" charset="0"/>
                <a:cs typeface="Calibri" panose="020F0502020204030204" pitchFamily="34" charset="0"/>
              </a:rPr>
              <a:t>Tobit</a:t>
            </a:r>
            <a:r>
              <a:rPr lang="pl-PL" sz="2000" dirty="0">
                <a:solidFill>
                  <a:srgbClr val="0070C0"/>
                </a:solidFill>
                <a:latin typeface="Calibri" panose="020F0502020204030204" pitchFamily="34" charset="0"/>
                <a:cs typeface="Calibri" panose="020F0502020204030204" pitchFamily="34" charset="0"/>
              </a:rPr>
              <a:t> i Anna, </a:t>
            </a:r>
            <a:r>
              <a:rPr lang="pl-PL" sz="2000" dirty="0" err="1">
                <a:solidFill>
                  <a:srgbClr val="0070C0"/>
                </a:solidFill>
                <a:latin typeface="Calibri" panose="020F0502020204030204" pitchFamily="34" charset="0"/>
                <a:cs typeface="Calibri" panose="020F0502020204030204" pitchFamily="34" charset="0"/>
              </a:rPr>
              <a:t>Raguel</a:t>
            </a:r>
            <a:r>
              <a:rPr lang="pl-PL" sz="2000" dirty="0">
                <a:solidFill>
                  <a:srgbClr val="0070C0"/>
                </a:solidFill>
                <a:latin typeface="Calibri" panose="020F0502020204030204" pitchFamily="34" charset="0"/>
                <a:cs typeface="Calibri" panose="020F0502020204030204" pitchFamily="34" charset="0"/>
              </a:rPr>
              <a:t> i Edna)</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Ważna rola modlitwy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Trwałość więzów małżeńskich mimo trudów życia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Opieka Boża – </a:t>
            </a:r>
            <a:r>
              <a:rPr lang="pl-PL" sz="2000" b="0" dirty="0" err="1">
                <a:solidFill>
                  <a:srgbClr val="0070C0"/>
                </a:solidFill>
                <a:effectLst/>
                <a:latin typeface="Calibri" panose="020F0502020204030204" pitchFamily="34" charset="0"/>
                <a:cs typeface="Calibri" panose="020F0502020204030204" pitchFamily="34" charset="0"/>
              </a:rPr>
              <a:t>Azariasz</a:t>
            </a:r>
            <a:r>
              <a:rPr lang="pl-PL" sz="2000" dirty="0">
                <a:solidFill>
                  <a:srgbClr val="0070C0"/>
                </a:solidFill>
                <a:latin typeface="Calibri" panose="020F0502020204030204" pitchFamily="34" charset="0"/>
                <a:cs typeface="Calibri" panose="020F0502020204030204" pitchFamily="34" charset="0"/>
              </a:rPr>
              <a:t>/</a:t>
            </a:r>
            <a:r>
              <a:rPr lang="pl-PL" sz="2000" b="0" dirty="0">
                <a:solidFill>
                  <a:srgbClr val="0070C0"/>
                </a:solidFill>
                <a:effectLst/>
                <a:latin typeface="Calibri" panose="020F0502020204030204" pitchFamily="34" charset="0"/>
                <a:cs typeface="Calibri" panose="020F0502020204030204" pitchFamily="34" charset="0"/>
              </a:rPr>
              <a:t>Rafał, droga do </a:t>
            </a:r>
            <a:r>
              <a:rPr lang="pl-PL" sz="2000" b="0" dirty="0" err="1">
                <a:solidFill>
                  <a:srgbClr val="0070C0"/>
                </a:solidFill>
                <a:effectLst/>
                <a:latin typeface="Calibri" panose="020F0502020204030204" pitchFamily="34" charset="0"/>
                <a:cs typeface="Calibri" panose="020F0502020204030204" pitchFamily="34" charset="0"/>
              </a:rPr>
              <a:t>Medii</a:t>
            </a:r>
            <a:r>
              <a:rPr lang="pl-PL" sz="2000" b="0" dirty="0">
                <a:solidFill>
                  <a:srgbClr val="0070C0"/>
                </a:solidFill>
                <a:effectLst/>
                <a:latin typeface="Calibri" panose="020F0502020204030204" pitchFamily="34" charset="0"/>
                <a:cs typeface="Calibri" panose="020F0502020204030204" pitchFamily="34" charset="0"/>
              </a:rPr>
              <a:t>, zagrożenie „wielkiej ryby”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Miłość rodziców i dzieci – wzajemna tęsknota i troska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Małżeństwo Tobiasza i Sary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Powrót do domu, uleczenie oczu </a:t>
            </a:r>
            <a:r>
              <a:rPr lang="pl-PL" sz="2000" dirty="0" err="1">
                <a:solidFill>
                  <a:srgbClr val="0070C0"/>
                </a:solidFill>
                <a:latin typeface="Calibri" panose="020F0502020204030204" pitchFamily="34" charset="0"/>
                <a:cs typeface="Calibri" panose="020F0502020204030204" pitchFamily="34" charset="0"/>
              </a:rPr>
              <a:t>Tobita</a:t>
            </a:r>
            <a:r>
              <a:rPr lang="pl-PL" sz="2000" dirty="0">
                <a:solidFill>
                  <a:srgbClr val="0070C0"/>
                </a:solidFill>
                <a:latin typeface="Calibri" panose="020F0502020204030204" pitchFamily="34" charset="0"/>
                <a:cs typeface="Calibri" panose="020F0502020204030204" pitchFamily="34" charset="0"/>
              </a:rPr>
              <a:t> przez Tobiasza</a:t>
            </a:r>
            <a:endParaRPr lang="en-GB" sz="2000" b="0" dirty="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40182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7848872"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Cztery najważniejsze funkcje męża-ojca</a:t>
            </a:r>
          </a:p>
        </p:txBody>
      </p:sp>
      <p:sp>
        <p:nvSpPr>
          <p:cNvPr id="13" name="Content Placeholder 2"/>
          <p:cNvSpPr txBox="1">
            <a:spLocks/>
          </p:cNvSpPr>
          <p:nvPr/>
        </p:nvSpPr>
        <p:spPr>
          <a:xfrm>
            <a:off x="1221970" y="4437112"/>
            <a:ext cx="7382477" cy="208823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defRPr/>
            </a:pPr>
            <a:r>
              <a:rPr lang="pl-PL" sz="1600" i="1" kern="0" dirty="0">
                <a:solidFill>
                  <a:srgbClr val="0070C0"/>
                </a:solidFill>
                <a:latin typeface="Calibri" panose="020F0502020204030204" pitchFamily="34" charset="0"/>
              </a:rPr>
              <a:t>Mężczyzna, ukazując i przeżywając na ziemi ojcostwo samego Boga, powołany jest do zabezpieczenia równego rozwoju wszystkim członków rodziny. Spełni to zadanie przez wielkoduszną odpowiedzialność za życie poczęte pod sercem matki, przez troskliwe pełnienie obowiązku wychowania dzielonego ze współmałżonką, przez pracę, która nie rozbija rodziny, ale utwierdza ją w spójności i stałości, przez dawanie świadectwa dojrzałego życia chrześcijańskiego, która skutecznie wprowadza dzieci w żywe doświadczenie Chrystusa i Kościoła.</a:t>
            </a:r>
          </a:p>
          <a:p>
            <a:pPr>
              <a:defRPr/>
            </a:pPr>
            <a:r>
              <a:rPr lang="pl-PL" sz="1600" kern="0" dirty="0">
                <a:solidFill>
                  <a:srgbClr val="0070C0"/>
                </a:solidFill>
                <a:latin typeface="Calibri" panose="020F0502020204030204" pitchFamily="34" charset="0"/>
              </a:rPr>
              <a:t>(FC)</a:t>
            </a:r>
          </a:p>
        </p:txBody>
      </p:sp>
      <p:sp>
        <p:nvSpPr>
          <p:cNvPr id="15" name="Content Placeholder 2"/>
          <p:cNvSpPr txBox="1">
            <a:spLocks/>
          </p:cNvSpPr>
          <p:nvPr/>
        </p:nvSpPr>
        <p:spPr>
          <a:xfrm>
            <a:off x="1115616" y="1340768"/>
            <a:ext cx="7737447" cy="2376264"/>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342900" indent="-342900">
              <a:buFont typeface="+mj-lt"/>
              <a:buAutoNum type="arabicPeriod"/>
              <a:defRPr/>
            </a:pPr>
            <a:r>
              <a:rPr lang="pl-PL" sz="3200" kern="0" dirty="0">
                <a:solidFill>
                  <a:srgbClr val="0070C0"/>
                </a:solidFill>
                <a:latin typeface="Calibri" panose="020F0502020204030204" pitchFamily="34" charset="0"/>
              </a:rPr>
              <a:t>Odpowiedzialność za życie poczęte</a:t>
            </a:r>
          </a:p>
          <a:p>
            <a:pPr marL="342900" indent="-342900">
              <a:buFont typeface="+mj-lt"/>
              <a:buAutoNum type="arabicPeriod"/>
              <a:defRPr/>
            </a:pPr>
            <a:r>
              <a:rPr lang="pl-PL" sz="3200" kern="0" dirty="0">
                <a:solidFill>
                  <a:srgbClr val="0070C0"/>
                </a:solidFill>
                <a:latin typeface="Calibri" panose="020F0502020204030204" pitchFamily="34" charset="0"/>
              </a:rPr>
              <a:t>Udział w wychowaniu</a:t>
            </a:r>
          </a:p>
          <a:p>
            <a:pPr marL="342900" indent="-342900">
              <a:buFont typeface="+mj-lt"/>
              <a:buAutoNum type="arabicPeriod"/>
              <a:defRPr/>
            </a:pPr>
            <a:r>
              <a:rPr lang="pl-PL" sz="3200" kern="0" dirty="0">
                <a:solidFill>
                  <a:srgbClr val="0070C0"/>
                </a:solidFill>
                <a:latin typeface="Calibri" panose="020F0502020204030204" pitchFamily="34" charset="0"/>
              </a:rPr>
              <a:t>Praca zawodowa służąca rodzinie</a:t>
            </a:r>
          </a:p>
          <a:p>
            <a:pPr marL="342900" indent="-342900">
              <a:buFont typeface="+mj-lt"/>
              <a:buAutoNum type="arabicPeriod"/>
              <a:defRPr/>
            </a:pPr>
            <a:r>
              <a:rPr lang="pl-PL" sz="3200" kern="0" dirty="0">
                <a:solidFill>
                  <a:srgbClr val="0070C0"/>
                </a:solidFill>
                <a:latin typeface="Calibri" panose="020F0502020204030204" pitchFamily="34" charset="0"/>
              </a:rPr>
              <a:t>Przykład dojrzałej postawy chrześcijańskiej</a:t>
            </a:r>
          </a:p>
        </p:txBody>
      </p:sp>
    </p:spTree>
    <p:extLst>
      <p:ext uri="{BB962C8B-B14F-4D97-AF65-F5344CB8AC3E}">
        <p14:creationId xmlns:p14="http://schemas.microsoft.com/office/powerpoint/2010/main" val="1653684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dvAuto="0"/>
      <p:bldP spid="15" grpId="0" build="p"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Niezbędne cechy męża-ojca</a:t>
            </a:r>
          </a:p>
        </p:txBody>
      </p:sp>
      <p:sp>
        <p:nvSpPr>
          <p:cNvPr id="15" name="Content Placeholder 2"/>
          <p:cNvSpPr txBox="1">
            <a:spLocks/>
          </p:cNvSpPr>
          <p:nvPr/>
        </p:nvSpPr>
        <p:spPr>
          <a:xfrm>
            <a:off x="1115616" y="1268760"/>
            <a:ext cx="7737447" cy="4218228"/>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342900" indent="-342900">
              <a:buFont typeface="+mj-lt"/>
              <a:buAutoNum type="arabicPeriod"/>
              <a:defRPr/>
            </a:pPr>
            <a:r>
              <a:rPr lang="pl-PL" sz="2800" kern="0" dirty="0">
                <a:solidFill>
                  <a:srgbClr val="0070C0"/>
                </a:solidFill>
                <a:latin typeface="Calibri" panose="020F0502020204030204" pitchFamily="34" charset="0"/>
              </a:rPr>
              <a:t>Opiekuńczość</a:t>
            </a:r>
          </a:p>
          <a:p>
            <a:pPr marL="342900" indent="-342900">
              <a:buFont typeface="+mj-lt"/>
              <a:buAutoNum type="arabicPeriod"/>
              <a:defRPr/>
            </a:pPr>
            <a:r>
              <a:rPr lang="pl-PL" sz="2800" kern="0" dirty="0">
                <a:solidFill>
                  <a:srgbClr val="0070C0"/>
                </a:solidFill>
                <a:latin typeface="Calibri" panose="020F0502020204030204" pitchFamily="34" charset="0"/>
              </a:rPr>
              <a:t>Cierpliwość</a:t>
            </a:r>
          </a:p>
          <a:p>
            <a:pPr marL="342900" indent="-342900">
              <a:buFont typeface="+mj-lt"/>
              <a:buAutoNum type="arabicPeriod"/>
              <a:defRPr/>
            </a:pPr>
            <a:r>
              <a:rPr lang="pl-PL" sz="2800" kern="0" dirty="0">
                <a:solidFill>
                  <a:srgbClr val="0070C0"/>
                </a:solidFill>
                <a:latin typeface="Calibri" panose="020F0502020204030204" pitchFamily="34" charset="0"/>
              </a:rPr>
              <a:t>Konsekwencja</a:t>
            </a:r>
          </a:p>
          <a:p>
            <a:pPr marL="342900" indent="-342900">
              <a:buFont typeface="+mj-lt"/>
              <a:buAutoNum type="arabicPeriod"/>
              <a:defRPr/>
            </a:pPr>
            <a:r>
              <a:rPr lang="pl-PL" sz="2800" kern="0" dirty="0">
                <a:solidFill>
                  <a:srgbClr val="0070C0"/>
                </a:solidFill>
                <a:latin typeface="Calibri" panose="020F0502020204030204" pitchFamily="34" charset="0"/>
              </a:rPr>
              <a:t>Stanowczość (ciepła i życzliwa)</a:t>
            </a:r>
          </a:p>
          <a:p>
            <a:pPr marL="342900" indent="-342900">
              <a:buFont typeface="+mj-lt"/>
              <a:buAutoNum type="arabicPeriod"/>
              <a:defRPr/>
            </a:pPr>
            <a:r>
              <a:rPr lang="pl-PL" sz="2800" kern="0" dirty="0">
                <a:solidFill>
                  <a:srgbClr val="0070C0"/>
                </a:solidFill>
                <a:latin typeface="Calibri" panose="020F0502020204030204" pitchFamily="34" charset="0"/>
              </a:rPr>
              <a:t>Komunikatywność</a:t>
            </a:r>
          </a:p>
          <a:p>
            <a:pPr marL="342900" indent="-342900">
              <a:buFont typeface="+mj-lt"/>
              <a:buAutoNum type="arabicPeriod"/>
              <a:defRPr/>
            </a:pPr>
            <a:r>
              <a:rPr lang="pl-PL" sz="2800" kern="0" dirty="0">
                <a:solidFill>
                  <a:srgbClr val="0070C0"/>
                </a:solidFill>
                <a:latin typeface="Calibri" panose="020F0502020204030204" pitchFamily="34" charset="0"/>
              </a:rPr>
              <a:t>Umiejętność dyskretnego sprawowania władzy</a:t>
            </a:r>
          </a:p>
          <a:p>
            <a:pPr marL="342900" indent="-342900">
              <a:buFont typeface="+mj-lt"/>
              <a:buAutoNum type="arabicPeriod"/>
              <a:defRPr/>
            </a:pPr>
            <a:r>
              <a:rPr lang="pl-PL" sz="2800" kern="0" dirty="0">
                <a:solidFill>
                  <a:srgbClr val="0070C0"/>
                </a:solidFill>
                <a:latin typeface="Calibri" panose="020F0502020204030204" pitchFamily="34" charset="0"/>
              </a:rPr>
              <a:t>Życzliwość i poczucie humoru</a:t>
            </a:r>
            <a:endParaRPr lang="pl-PL" sz="2800" dirty="0">
              <a:latin typeface="Calibri" panose="020F0502020204030204" pitchFamily="34" charset="0"/>
            </a:endParaRPr>
          </a:p>
          <a:p>
            <a:pPr marL="342900" indent="-342900">
              <a:buFont typeface="+mj-lt"/>
              <a:buAutoNum type="arabicPeriod"/>
              <a:defRPr/>
            </a:pPr>
            <a:endParaRPr lang="pl-PL" sz="2800" kern="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8370906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661025"/>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bwMode="auto">
          <a:xfrm>
            <a:off x="1115616" y="332656"/>
            <a:ext cx="7488832"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Pytania o władzę ojca i męża w domu</a:t>
            </a:r>
          </a:p>
        </p:txBody>
      </p:sp>
      <p:sp>
        <p:nvSpPr>
          <p:cNvPr id="15" name="Content Placeholder 2"/>
          <p:cNvSpPr txBox="1">
            <a:spLocks/>
          </p:cNvSpPr>
          <p:nvPr/>
        </p:nvSpPr>
        <p:spPr>
          <a:xfrm>
            <a:off x="1115616" y="1484784"/>
            <a:ext cx="7737447" cy="4305658"/>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742950" indent="-742950">
              <a:spcBef>
                <a:spcPts val="0"/>
              </a:spcBef>
              <a:spcAft>
                <a:spcPts val="0"/>
              </a:spcAft>
              <a:buFont typeface="+mj-lt"/>
              <a:buAutoNum type="arabicPeriod"/>
              <a:defRPr/>
            </a:pPr>
            <a:r>
              <a:rPr lang="pl-PL" sz="2800" b="1" dirty="0">
                <a:solidFill>
                  <a:srgbClr val="0070C0"/>
                </a:solidFill>
                <a:latin typeface="Calibri" panose="020F0502020204030204" pitchFamily="34" charset="0"/>
              </a:rPr>
              <a:t>Czy?</a:t>
            </a:r>
          </a:p>
          <a:p>
            <a:pPr marL="720725" lvl="2">
              <a:spcBef>
                <a:spcPts val="0"/>
              </a:spcBef>
              <a:spcAft>
                <a:spcPts val="0"/>
              </a:spcAft>
              <a:defRPr/>
            </a:pPr>
            <a:r>
              <a:rPr lang="pl-PL" sz="2800" dirty="0">
                <a:solidFill>
                  <a:srgbClr val="0070C0"/>
                </a:solidFill>
                <a:latin typeface="Calibri" panose="020F0502020204030204" pitchFamily="34" charset="0"/>
              </a:rPr>
              <a:t>Władza = służba </a:t>
            </a:r>
            <a:br>
              <a:rPr lang="pl-PL" sz="2800" dirty="0">
                <a:solidFill>
                  <a:srgbClr val="0070C0"/>
                </a:solidFill>
                <a:latin typeface="Calibri" panose="020F0502020204030204" pitchFamily="34" charset="0"/>
              </a:rPr>
            </a:br>
            <a:r>
              <a:rPr lang="pl-PL" sz="2800" dirty="0">
                <a:solidFill>
                  <a:srgbClr val="0070C0"/>
                </a:solidFill>
                <a:latin typeface="Calibri" panose="020F0502020204030204" pitchFamily="34" charset="0"/>
              </a:rPr>
              <a:t>Władza w rozumieniu Chrystusowym</a:t>
            </a:r>
          </a:p>
          <a:p>
            <a:pPr marL="720725" lvl="2">
              <a:spcBef>
                <a:spcPts val="0"/>
              </a:spcBef>
              <a:spcAft>
                <a:spcPts val="0"/>
              </a:spcAft>
              <a:defRPr/>
            </a:pPr>
            <a:endParaRPr lang="pl-PL" sz="2800" dirty="0">
              <a:solidFill>
                <a:srgbClr val="0070C0"/>
              </a:solidFill>
              <a:latin typeface="Calibri" panose="020F0502020204030204" pitchFamily="34" charset="0"/>
            </a:endParaRPr>
          </a:p>
          <a:p>
            <a:pPr marL="742950" indent="-742950">
              <a:spcBef>
                <a:spcPts val="0"/>
              </a:spcBef>
              <a:spcAft>
                <a:spcPts val="0"/>
              </a:spcAft>
              <a:buFont typeface="+mj-lt"/>
              <a:buAutoNum type="arabicPeriod"/>
              <a:defRPr/>
            </a:pPr>
            <a:r>
              <a:rPr lang="pl-PL" sz="2800" b="1" dirty="0">
                <a:solidFill>
                  <a:srgbClr val="0070C0"/>
                </a:solidFill>
                <a:latin typeface="Calibri" panose="020F0502020204030204" pitchFamily="34" charset="0"/>
              </a:rPr>
              <a:t>Dlaczego?</a:t>
            </a:r>
          </a:p>
          <a:p>
            <a:pPr marL="720725" lvl="1">
              <a:spcBef>
                <a:spcPts val="0"/>
              </a:spcBef>
              <a:spcAft>
                <a:spcPts val="0"/>
              </a:spcAft>
              <a:defRPr/>
            </a:pPr>
            <a:r>
              <a:rPr lang="pl-PL" sz="2800" dirty="0">
                <a:solidFill>
                  <a:srgbClr val="0070C0"/>
                </a:solidFill>
                <a:latin typeface="Calibri" panose="020F0502020204030204" pitchFamily="34" charset="0"/>
              </a:rPr>
              <a:t>Równość i sprawiedliwość to pełnienie ról, do których się ma predyspozycje</a:t>
            </a:r>
          </a:p>
          <a:p>
            <a:pPr marL="720725" lvl="1">
              <a:spcBef>
                <a:spcPts val="0"/>
              </a:spcBef>
              <a:spcAft>
                <a:spcPts val="0"/>
              </a:spcAft>
              <a:defRPr/>
            </a:pPr>
            <a:endParaRPr lang="pl-PL" sz="2800" dirty="0">
              <a:solidFill>
                <a:srgbClr val="0070C0"/>
              </a:solidFill>
              <a:latin typeface="Calibri" panose="020F0502020204030204" pitchFamily="34" charset="0"/>
            </a:endParaRPr>
          </a:p>
          <a:p>
            <a:pPr marL="742950" indent="-742950">
              <a:spcBef>
                <a:spcPts val="0"/>
              </a:spcBef>
              <a:spcAft>
                <a:spcPts val="0"/>
              </a:spcAft>
              <a:buFont typeface="+mj-lt"/>
              <a:buAutoNum type="arabicPeriod"/>
              <a:defRPr/>
            </a:pPr>
            <a:r>
              <a:rPr lang="pl-PL" sz="2800" b="1" dirty="0">
                <a:solidFill>
                  <a:srgbClr val="0070C0"/>
                </a:solidFill>
                <a:latin typeface="Calibri" panose="020F0502020204030204" pitchFamily="34" charset="0"/>
              </a:rPr>
              <a:t>Jak?</a:t>
            </a:r>
          </a:p>
          <a:p>
            <a:pPr marL="720725">
              <a:spcBef>
                <a:spcPts val="0"/>
              </a:spcBef>
              <a:spcAft>
                <a:spcPts val="0"/>
              </a:spcAft>
              <a:defRPr/>
            </a:pPr>
            <a:r>
              <a:rPr lang="pl-PL" sz="2800" dirty="0">
                <a:solidFill>
                  <a:srgbClr val="0070C0"/>
                </a:solidFill>
                <a:latin typeface="Calibri" panose="020F0502020204030204" pitchFamily="34" charset="0"/>
              </a:rPr>
              <a:t>Władza = odpowiedzialność</a:t>
            </a:r>
          </a:p>
        </p:txBody>
      </p:sp>
      <p:sp>
        <p:nvSpPr>
          <p:cNvPr id="5" name="Content Placeholder 2"/>
          <p:cNvSpPr txBox="1">
            <a:spLocks/>
          </p:cNvSpPr>
          <p:nvPr/>
        </p:nvSpPr>
        <p:spPr>
          <a:xfrm>
            <a:off x="6012159" y="5934459"/>
            <a:ext cx="2840903" cy="50405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r">
              <a:defRPr/>
            </a:pPr>
            <a:r>
              <a:rPr lang="pl-PL" sz="2400" kern="0" dirty="0">
                <a:solidFill>
                  <a:srgbClr val="FF0000"/>
                </a:solidFill>
                <a:latin typeface="Calibri" panose="020F0502020204030204" pitchFamily="34" charset="0"/>
              </a:rPr>
              <a:t>Relacje rodzinne</a:t>
            </a:r>
          </a:p>
        </p:txBody>
      </p:sp>
    </p:spTree>
    <p:extLst>
      <p:ext uri="{BB962C8B-B14F-4D97-AF65-F5344CB8AC3E}">
        <p14:creationId xmlns:p14="http://schemas.microsoft.com/office/powerpoint/2010/main" val="20619100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fade">
                                      <p:cBhvr>
                                        <p:cTn id="14" dur="500"/>
                                        <p:tgtEl>
                                          <p:spTgt spid="15">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animEffect transition="in" filter="fade">
                                      <p:cBhvr>
                                        <p:cTn id="21" dur="500"/>
                                        <p:tgtEl>
                                          <p:spTgt spid="15">
                                            <p:txEl>
                                              <p:pRg st="6" end="6"/>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animEffect transition="in" filter="fade">
                                      <p:cBhvr>
                                        <p:cTn id="25"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04" y="404664"/>
            <a:ext cx="7560840" cy="831627"/>
          </a:xfrm>
          <a:prstGeom prst="rect">
            <a:avLst/>
          </a:prstGeom>
        </p:spPr>
        <p:txBody>
          <a:bodyPr>
            <a:noAutofit/>
          </a:bodyPr>
          <a:lstStyle/>
          <a:p>
            <a:pPr algn="l"/>
            <a:r>
              <a:rPr lang="pl-PL" sz="4000" b="1" dirty="0">
                <a:latin typeface="Calibri" panose="020F0502020204030204" pitchFamily="34" charset="0"/>
              </a:rPr>
              <a:t>Najważniejsze funkcje żony-matki</a:t>
            </a:r>
          </a:p>
        </p:txBody>
      </p:sp>
      <p:sp>
        <p:nvSpPr>
          <p:cNvPr id="3" name="Slide Number Placeholder 2"/>
          <p:cNvSpPr>
            <a:spLocks noGrp="1"/>
          </p:cNvSpPr>
          <p:nvPr>
            <p:ph type="sldNum" sz="quarter" idx="4294967295"/>
          </p:nvPr>
        </p:nvSpPr>
        <p:spPr>
          <a:xfrm>
            <a:off x="0" y="6237288"/>
            <a:ext cx="584200" cy="411162"/>
          </a:xfrm>
          <a:prstGeom prst="rect">
            <a:avLst/>
          </a:prstGeom>
        </p:spPr>
        <p:txBody>
          <a:bodyPr/>
          <a:lstStyle/>
          <a:p>
            <a:fld id="{4FAB73BC-B049-4115-A692-8D63A059BFB8}" type="slidenum">
              <a:rPr lang="pl-PL" smtClean="0"/>
              <a:t>28</a:t>
            </a:fld>
            <a:endParaRPr lang="pl-PL" dirty="0"/>
          </a:p>
        </p:txBody>
      </p:sp>
      <p:sp>
        <p:nvSpPr>
          <p:cNvPr id="6" name="Rectangle 5"/>
          <p:cNvSpPr/>
          <p:nvPr/>
        </p:nvSpPr>
        <p:spPr>
          <a:xfrm>
            <a:off x="1259632" y="1677110"/>
            <a:ext cx="7413004" cy="4108817"/>
          </a:xfrm>
          <a:prstGeom prst="rect">
            <a:avLst/>
          </a:prstGeom>
        </p:spPr>
        <p:txBody>
          <a:bodyPr wrap="square">
            <a:spAutoFit/>
          </a:bodyPr>
          <a:lstStyle/>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Wychowanie dzieci czy troska o ludzkie oblicze ziemi wymaga większego geniuszu, niż skonstruowanie komputera czy zbudowanie wieżowca</a:t>
            </a:r>
          </a:p>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Dojrzała kobieta-żona-matka to natchnienie dla męża i błogosławieństwo dla ludzkości</a:t>
            </a:r>
          </a:p>
          <a:p>
            <a:pPr marL="355600" indent="-355600">
              <a:spcBef>
                <a:spcPts val="1800"/>
              </a:spcBef>
              <a:buFont typeface="Wingdings 3" panose="05040102010807070707" pitchFamily="18" charset="2"/>
              <a:buChar char=""/>
              <a:defRPr/>
            </a:pPr>
            <a:r>
              <a:rPr lang="pl-PL" sz="2400" i="1" dirty="0">
                <a:solidFill>
                  <a:srgbClr val="0070C0"/>
                </a:solidFill>
                <a:latin typeface="Calibri" panose="020F0502020204030204" pitchFamily="34" charset="0"/>
              </a:rPr>
              <a:t>Niewiastę dzielną któż znajdzie? Jej wartość przewyższa perły</a:t>
            </a:r>
            <a:r>
              <a:rPr lang="pl-PL" sz="2400" dirty="0">
                <a:solidFill>
                  <a:srgbClr val="0070C0"/>
                </a:solidFill>
                <a:latin typeface="Calibri" panose="020F0502020204030204" pitchFamily="34" charset="0"/>
              </a:rPr>
              <a:t> (</a:t>
            </a:r>
            <a:r>
              <a:rPr lang="pl-PL" sz="2400" dirty="0" err="1">
                <a:solidFill>
                  <a:srgbClr val="0070C0"/>
                </a:solidFill>
                <a:latin typeface="Calibri" panose="020F0502020204030204" pitchFamily="34" charset="0"/>
              </a:rPr>
              <a:t>Prz</a:t>
            </a:r>
            <a:r>
              <a:rPr lang="pl-PL" sz="2400" dirty="0">
                <a:solidFill>
                  <a:srgbClr val="0070C0"/>
                </a:solidFill>
                <a:latin typeface="Calibri" panose="020F0502020204030204" pitchFamily="34" charset="0"/>
              </a:rPr>
              <a:t> 31, 10)</a:t>
            </a:r>
          </a:p>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Kobieta nie ma potrzeby udawać mężczyzny po to, by być szczęśliwą</a:t>
            </a:r>
          </a:p>
        </p:txBody>
      </p:sp>
    </p:spTree>
    <p:extLst>
      <p:ext uri="{BB962C8B-B14F-4D97-AF65-F5344CB8AC3E}">
        <p14:creationId xmlns:p14="http://schemas.microsoft.com/office/powerpoint/2010/main" val="316972949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21033"/>
            <a:ext cx="6696744" cy="727221"/>
          </a:xfrm>
          <a:prstGeom prst="rect">
            <a:avLst/>
          </a:prstGeom>
        </p:spPr>
        <p:txBody>
          <a:bodyPr>
            <a:noAutofit/>
          </a:bodyPr>
          <a:lstStyle/>
          <a:p>
            <a:r>
              <a:rPr lang="pl-PL" sz="4400" b="1" dirty="0">
                <a:latin typeface="Calibri" panose="020F0502020204030204" pitchFamily="34" charset="0"/>
              </a:rPr>
              <a:t>Córka</a:t>
            </a:r>
          </a:p>
        </p:txBody>
      </p:sp>
      <p:sp>
        <p:nvSpPr>
          <p:cNvPr id="4" name="Rectangle 3"/>
          <p:cNvSpPr/>
          <p:nvPr/>
        </p:nvSpPr>
        <p:spPr>
          <a:xfrm>
            <a:off x="1320552" y="1092346"/>
            <a:ext cx="7259860" cy="830997"/>
          </a:xfrm>
          <a:prstGeom prst="rect">
            <a:avLst/>
          </a:prstGeom>
        </p:spPr>
        <p:txBody>
          <a:bodyPr wrap="square">
            <a:spAutoFit/>
          </a:bodyPr>
          <a:lstStyle/>
          <a:p>
            <a:pPr fontAlgn="auto">
              <a:spcAft>
                <a:spcPts val="0"/>
              </a:spcAft>
            </a:pPr>
            <a:r>
              <a:rPr lang="pl-PL" sz="2400" dirty="0">
                <a:solidFill>
                  <a:srgbClr val="FF3300"/>
                </a:solidFill>
              </a:rPr>
              <a:t>Wychowanie córki to towarzyszenie w narodzinach drogocennej perły</a:t>
            </a:r>
          </a:p>
        </p:txBody>
      </p:sp>
      <p:sp>
        <p:nvSpPr>
          <p:cNvPr id="6" name="Rectangle 5"/>
          <p:cNvSpPr/>
          <p:nvPr/>
        </p:nvSpPr>
        <p:spPr>
          <a:xfrm>
            <a:off x="1320552" y="2060324"/>
            <a:ext cx="7571928" cy="4431983"/>
          </a:xfrm>
          <a:prstGeom prst="rect">
            <a:avLst/>
          </a:prstGeom>
        </p:spPr>
        <p:txBody>
          <a:bodyPr wrap="square">
            <a:spAutoFit/>
          </a:bodyPr>
          <a:lstStyle/>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Córka jest bardziej niż syn wrażliwa na zranienia emocjonalne i moralne, na kryzysy rodzinne oraz na negatywny wpływ środowiska</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Mocniej przeżywa własne słabości i rozczarowania. </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Potrzebuje szczególnego wsparcia rodziców, nieustannych znaków miłości i troski, serdecznych rozmów i słów otuchy. </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Wychowanie córki to pomaganie, by stała się artystką, a nie rzemieślnikiem w przeżywaniu i wyrażaniu swego człowieczeństwa</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Wychowanie córki wymaga szlachetnej obecności ojca, dla którego jest "jego królewną"</a:t>
            </a:r>
          </a:p>
        </p:txBody>
      </p:sp>
    </p:spTree>
    <p:extLst>
      <p:ext uri="{BB962C8B-B14F-4D97-AF65-F5344CB8AC3E}">
        <p14:creationId xmlns:p14="http://schemas.microsoft.com/office/powerpoint/2010/main" val="41967594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661025"/>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1086203" y="4149079"/>
            <a:ext cx="7737447" cy="2367249"/>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spcBef>
                <a:spcPts val="0"/>
              </a:spcBef>
              <a:defRPr/>
            </a:pPr>
            <a:r>
              <a:rPr lang="pl-PL" sz="2400" dirty="0">
                <a:solidFill>
                  <a:srgbClr val="0070C0"/>
                </a:solidFill>
                <a:latin typeface="Calibri" panose="020F0502020204030204" pitchFamily="34" charset="0"/>
              </a:rPr>
              <a:t>Ta dopiero jest kością z moich kości i ciałem z mego ciała! </a:t>
            </a:r>
          </a:p>
          <a:p>
            <a:pPr>
              <a:spcBef>
                <a:spcPts val="0"/>
              </a:spcBef>
              <a:defRPr/>
            </a:pPr>
            <a:r>
              <a:rPr lang="pl-PL" sz="2400" kern="0" dirty="0">
                <a:latin typeface="Calibri" panose="020F0502020204030204" pitchFamily="34" charset="0"/>
              </a:rPr>
              <a:t>Rdz 2, 23</a:t>
            </a:r>
          </a:p>
          <a:p>
            <a:pPr>
              <a:defRPr/>
            </a:pPr>
            <a:endParaRPr lang="pl-PL" sz="1200" kern="0" dirty="0">
              <a:solidFill>
                <a:srgbClr val="0070C0"/>
              </a:solidFill>
              <a:latin typeface="Calibri" panose="020F0502020204030204" pitchFamily="34" charset="0"/>
            </a:endParaRPr>
          </a:p>
          <a:p>
            <a:pPr>
              <a:defRPr/>
            </a:pPr>
            <a:r>
              <a:rPr lang="pl-PL" sz="2400" kern="0" dirty="0">
                <a:solidFill>
                  <a:srgbClr val="0070C0"/>
                </a:solidFill>
                <a:latin typeface="Calibri" panose="020F0502020204030204" pitchFamily="34" charset="0"/>
              </a:rPr>
              <a:t>Dlatego mężczyzna opuszcza ojca swego i matkę swoją i łączy się ze swą żoną tak ściśle, że stają się jednym ciałem.</a:t>
            </a:r>
          </a:p>
          <a:p>
            <a:pPr>
              <a:defRPr/>
            </a:pPr>
            <a:r>
              <a:rPr lang="pl-PL" sz="2400" kern="0" dirty="0">
                <a:latin typeface="Calibri" panose="020F0502020204030204" pitchFamily="34" charset="0"/>
              </a:rPr>
              <a:t>Rdz 2, 24</a:t>
            </a:r>
          </a:p>
        </p:txBody>
      </p:sp>
      <p:sp>
        <p:nvSpPr>
          <p:cNvPr id="2" name="Freeform 1"/>
          <p:cNvSpPr/>
          <p:nvPr/>
        </p:nvSpPr>
        <p:spPr>
          <a:xfrm>
            <a:off x="3551615" y="5661025"/>
            <a:ext cx="1368152" cy="45719"/>
          </a:xfrm>
          <a:custGeom>
            <a:avLst/>
            <a:gdLst>
              <a:gd name="connsiteX0" fmla="*/ 0 w 1719942"/>
              <a:gd name="connsiteY0" fmla="*/ 32657 h 43602"/>
              <a:gd name="connsiteX1" fmla="*/ 446314 w 1719942"/>
              <a:gd name="connsiteY1" fmla="*/ 0 h 43602"/>
              <a:gd name="connsiteX2" fmla="*/ 1578428 w 1719942"/>
              <a:gd name="connsiteY2" fmla="*/ 21771 h 43602"/>
              <a:gd name="connsiteX3" fmla="*/ 1611085 w 1719942"/>
              <a:gd name="connsiteY3" fmla="*/ 32657 h 43602"/>
              <a:gd name="connsiteX4" fmla="*/ 1719942 w 1719942"/>
              <a:gd name="connsiteY4" fmla="*/ 43542 h 4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942" h="43602">
                <a:moveTo>
                  <a:pt x="0" y="32657"/>
                </a:moveTo>
                <a:cubicBezTo>
                  <a:pt x="381136" y="8835"/>
                  <a:pt x="232713" y="23732"/>
                  <a:pt x="446314" y="0"/>
                </a:cubicBezTo>
                <a:cubicBezTo>
                  <a:pt x="1022679" y="32018"/>
                  <a:pt x="248501" y="-8116"/>
                  <a:pt x="1578428" y="21771"/>
                </a:cubicBezTo>
                <a:cubicBezTo>
                  <a:pt x="1589900" y="22029"/>
                  <a:pt x="1599833" y="30407"/>
                  <a:pt x="1611085" y="32657"/>
                </a:cubicBezTo>
                <a:cubicBezTo>
                  <a:pt x="1673208" y="45081"/>
                  <a:pt x="1672171" y="43542"/>
                  <a:pt x="1719942" y="4354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Freeform 2"/>
          <p:cNvSpPr/>
          <p:nvPr/>
        </p:nvSpPr>
        <p:spPr>
          <a:xfrm>
            <a:off x="1187624" y="6044147"/>
            <a:ext cx="864096" cy="45719"/>
          </a:xfrm>
          <a:custGeom>
            <a:avLst/>
            <a:gdLst>
              <a:gd name="connsiteX0" fmla="*/ 0 w 1621972"/>
              <a:gd name="connsiteY0" fmla="*/ 20959 h 20959"/>
              <a:gd name="connsiteX1" fmla="*/ 936172 w 1621972"/>
              <a:gd name="connsiteY1" fmla="*/ 20959 h 20959"/>
              <a:gd name="connsiteX2" fmla="*/ 1621972 w 1621972"/>
              <a:gd name="connsiteY2" fmla="*/ 10073 h 20959"/>
            </a:gdLst>
            <a:ahLst/>
            <a:cxnLst>
              <a:cxn ang="0">
                <a:pos x="connsiteX0" y="connsiteY0"/>
              </a:cxn>
              <a:cxn ang="0">
                <a:pos x="connsiteX1" y="connsiteY1"/>
              </a:cxn>
              <a:cxn ang="0">
                <a:pos x="connsiteX2" y="connsiteY2"/>
              </a:cxn>
            </a:cxnLst>
            <a:rect l="l" t="t" r="r" b="b"/>
            <a:pathLst>
              <a:path w="1621972" h="20959">
                <a:moveTo>
                  <a:pt x="0" y="20959"/>
                </a:moveTo>
                <a:cubicBezTo>
                  <a:pt x="377263" y="-26200"/>
                  <a:pt x="-32252" y="20959"/>
                  <a:pt x="936172" y="20959"/>
                </a:cubicBezTo>
                <a:cubicBezTo>
                  <a:pt x="1164801" y="20959"/>
                  <a:pt x="1393343" y="10073"/>
                  <a:pt x="1621972" y="10073"/>
                </a:cubicBezTo>
              </a:path>
            </a:pathLst>
          </a:cu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Freeform 3"/>
          <p:cNvSpPr/>
          <p:nvPr/>
        </p:nvSpPr>
        <p:spPr>
          <a:xfrm>
            <a:off x="5422387" y="6066224"/>
            <a:ext cx="2783837" cy="45719"/>
          </a:xfrm>
          <a:custGeom>
            <a:avLst/>
            <a:gdLst>
              <a:gd name="connsiteX0" fmla="*/ 0 w 1611086"/>
              <a:gd name="connsiteY0" fmla="*/ 0 h 21444"/>
              <a:gd name="connsiteX1" fmla="*/ 1611086 w 1611086"/>
              <a:gd name="connsiteY1" fmla="*/ 10886 h 21444"/>
            </a:gdLst>
            <a:ahLst/>
            <a:cxnLst>
              <a:cxn ang="0">
                <a:pos x="connsiteX0" y="connsiteY0"/>
              </a:cxn>
              <a:cxn ang="0">
                <a:pos x="connsiteX1" y="connsiteY1"/>
              </a:cxn>
            </a:cxnLst>
            <a:rect l="l" t="t" r="r" b="b"/>
            <a:pathLst>
              <a:path w="1611086" h="21444">
                <a:moveTo>
                  <a:pt x="0" y="0"/>
                </a:moveTo>
                <a:cubicBezTo>
                  <a:pt x="652211" y="40764"/>
                  <a:pt x="116001" y="10886"/>
                  <a:pt x="1611086" y="1088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itle 4"/>
          <p:cNvSpPr>
            <a:spLocks noGrp="1"/>
          </p:cNvSpPr>
          <p:nvPr>
            <p:ph type="title"/>
          </p:nvPr>
        </p:nvSpPr>
        <p:spPr>
          <a:xfrm>
            <a:off x="1116426" y="252707"/>
            <a:ext cx="3695295" cy="831627"/>
          </a:xfrm>
        </p:spPr>
        <p:txBody>
          <a:bodyPr/>
          <a:lstStyle/>
          <a:p>
            <a:pPr algn="l"/>
            <a:r>
              <a:rPr lang="pl-PL" b="1" dirty="0">
                <a:latin typeface="Calibri" panose="020F0502020204030204" pitchFamily="34" charset="0"/>
              </a:rPr>
              <a:t>Księga Rodzaju</a:t>
            </a:r>
          </a:p>
        </p:txBody>
      </p:sp>
      <p:sp>
        <p:nvSpPr>
          <p:cNvPr id="8" name="Freeform 7"/>
          <p:cNvSpPr/>
          <p:nvPr/>
        </p:nvSpPr>
        <p:spPr>
          <a:xfrm>
            <a:off x="2565039" y="4660679"/>
            <a:ext cx="5641185" cy="45719"/>
          </a:xfrm>
          <a:custGeom>
            <a:avLst/>
            <a:gdLst>
              <a:gd name="connsiteX0" fmla="*/ 0 w 1611086"/>
              <a:gd name="connsiteY0" fmla="*/ 0 h 21444"/>
              <a:gd name="connsiteX1" fmla="*/ 1611086 w 1611086"/>
              <a:gd name="connsiteY1" fmla="*/ 10886 h 21444"/>
            </a:gdLst>
            <a:ahLst/>
            <a:cxnLst>
              <a:cxn ang="0">
                <a:pos x="connsiteX0" y="connsiteY0"/>
              </a:cxn>
              <a:cxn ang="0">
                <a:pos x="connsiteX1" y="connsiteY1"/>
              </a:cxn>
            </a:cxnLst>
            <a:rect l="l" t="t" r="r" b="b"/>
            <a:pathLst>
              <a:path w="1611086" h="21444">
                <a:moveTo>
                  <a:pt x="0" y="0"/>
                </a:moveTo>
                <a:cubicBezTo>
                  <a:pt x="652211" y="40764"/>
                  <a:pt x="116001" y="10886"/>
                  <a:pt x="1611086" y="1088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099" y="256088"/>
            <a:ext cx="2668125" cy="3493453"/>
          </a:xfrm>
          <a:prstGeom prst="rect">
            <a:avLst/>
          </a:prstGeom>
        </p:spPr>
      </p:pic>
      <p:sp>
        <p:nvSpPr>
          <p:cNvPr id="7" name="TextBox 6"/>
          <p:cNvSpPr txBox="1"/>
          <p:nvPr/>
        </p:nvSpPr>
        <p:spPr>
          <a:xfrm>
            <a:off x="5860505" y="3744694"/>
            <a:ext cx="2023311" cy="246221"/>
          </a:xfrm>
          <a:prstGeom prst="rect">
            <a:avLst/>
          </a:prstGeom>
          <a:noFill/>
        </p:spPr>
        <p:txBody>
          <a:bodyPr wrap="none" rtlCol="0">
            <a:spAutoFit/>
          </a:bodyPr>
          <a:lstStyle/>
          <a:p>
            <a:r>
              <a:rPr lang="pl-PL" sz="1000" dirty="0">
                <a:latin typeface="Calibri" panose="020F0502020204030204" pitchFamily="34" charset="0"/>
              </a:rPr>
              <a:t>Adam i Ewa - Lucas Cranach Starszy</a:t>
            </a:r>
          </a:p>
        </p:txBody>
      </p:sp>
    </p:spTree>
    <p:extLst>
      <p:ext uri="{BB962C8B-B14F-4D97-AF65-F5344CB8AC3E}">
        <p14:creationId xmlns:p14="http://schemas.microsoft.com/office/powerpoint/2010/main" val="895375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dvAuto="0"/>
      <p:bldP spid="2" grpId="0" animBg="1"/>
      <p:bldP spid="3" grpId="0" animBg="1"/>
      <p:bldP spid="4"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text, newspaper, water, outdoor&#10;&#10;Description generated with high confidence">
            <a:extLst>
              <a:ext uri="{FF2B5EF4-FFF2-40B4-BE49-F238E27FC236}">
                <a16:creationId xmlns:a16="http://schemas.microsoft.com/office/drawing/2014/main" id="{1AC7BC3C-86B8-4E00-B815-BBE11639F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410462589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5976664" cy="727221"/>
          </a:xfrm>
          <a:prstGeom prst="rect">
            <a:avLst/>
          </a:prstGeom>
        </p:spPr>
        <p:txBody>
          <a:bodyPr>
            <a:noAutofit/>
          </a:bodyPr>
          <a:lstStyle/>
          <a:p>
            <a:pPr algn="l"/>
            <a:r>
              <a:rPr lang="pl-PL" sz="4400" b="1" dirty="0">
                <a:latin typeface="Calibri" panose="020F0502020204030204" pitchFamily="34" charset="0"/>
              </a:rPr>
              <a:t>Relacje córka - matka</a:t>
            </a:r>
          </a:p>
        </p:txBody>
      </p:sp>
      <p:sp>
        <p:nvSpPr>
          <p:cNvPr id="8" name="Rectangle 7">
            <a:extLst>
              <a:ext uri="{FF2B5EF4-FFF2-40B4-BE49-F238E27FC236}">
                <a16:creationId xmlns:a16="http://schemas.microsoft.com/office/drawing/2014/main" id="{85D98B7C-4017-40F3-B6CF-DDC7B6FB5783}"/>
              </a:ext>
            </a:extLst>
          </p:cNvPr>
          <p:cNvSpPr/>
          <p:nvPr/>
        </p:nvSpPr>
        <p:spPr>
          <a:xfrm>
            <a:off x="1115616" y="985229"/>
            <a:ext cx="7632848" cy="5709255"/>
          </a:xfrm>
          <a:prstGeom prst="rect">
            <a:avLst/>
          </a:prstGeom>
        </p:spPr>
        <p:txBody>
          <a:bodyPr wrap="square">
            <a:spAutoFit/>
          </a:bodyPr>
          <a:lstStyle/>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4 lata:	Mama wie wszystko!</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8 lat: 	Mama wie bardzo dużo.</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12 lat:	Mama nie wie wszystkiego</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14 lat:	Mama nic nie wie!</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16 lat:	Mama? Co tam mama!</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18 lat:	Mama jest starej daty</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25 lat:	Może mama wie…</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35 lat:	Najpierw zapytam mamę</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45 lat:	Zrobię tak jak mówi mama</a:t>
            </a:r>
          </a:p>
          <a:p>
            <a:pPr marL="355600" indent="-355600">
              <a:spcAft>
                <a:spcPts val="600"/>
              </a:spcAft>
              <a:buFont typeface="Wingdings 3" panose="05040102010807070707" pitchFamily="18" charset="2"/>
              <a:buChar char=""/>
            </a:pPr>
            <a:r>
              <a:rPr lang="pl-PL" sz="3200" dirty="0">
                <a:solidFill>
                  <a:srgbClr val="0070C0"/>
                </a:solidFill>
                <a:latin typeface="Calibri" panose="020F0502020204030204" pitchFamily="34" charset="0"/>
              </a:rPr>
              <a:t>75 lat:	Chciałabym móc zapytać mamę…</a:t>
            </a:r>
          </a:p>
        </p:txBody>
      </p:sp>
    </p:spTree>
    <p:extLst>
      <p:ext uri="{BB962C8B-B14F-4D97-AF65-F5344CB8AC3E}">
        <p14:creationId xmlns:p14="http://schemas.microsoft.com/office/powerpoint/2010/main" val="1586169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199535"/>
            <a:ext cx="7416824" cy="1584175"/>
          </a:xfrm>
        </p:spPr>
        <p:txBody>
          <a:bodyPr/>
          <a:lstStyle/>
          <a:p>
            <a:pPr algn="l"/>
            <a:r>
              <a:rPr lang="pl-PL" sz="4800" b="1" dirty="0">
                <a:solidFill>
                  <a:srgbClr val="0070C0"/>
                </a:solidFill>
                <a:latin typeface="Calibri" panose="020F0502020204030204" pitchFamily="34" charset="0"/>
              </a:rPr>
              <a:t>Jak rozmawiać z dziećmi </a:t>
            </a:r>
            <a:br>
              <a:rPr lang="pl-PL" sz="4800" b="1" dirty="0">
                <a:solidFill>
                  <a:srgbClr val="0070C0"/>
                </a:solidFill>
                <a:latin typeface="Calibri" panose="020F0502020204030204" pitchFamily="34" charset="0"/>
              </a:rPr>
            </a:br>
            <a:r>
              <a:rPr lang="pl-PL" sz="4800" b="1" dirty="0">
                <a:solidFill>
                  <a:srgbClr val="0070C0"/>
                </a:solidFill>
                <a:latin typeface="Calibri" panose="020F0502020204030204" pitchFamily="34" charset="0"/>
              </a:rPr>
              <a:t>o płciowości, czyli</a:t>
            </a:r>
            <a:endParaRPr lang="en-GB" sz="4800" b="1" dirty="0">
              <a:solidFill>
                <a:srgbClr val="0070C0"/>
              </a:solidFill>
              <a:latin typeface="Calibri" panose="020F0502020204030204"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455156"/>
            <a:ext cx="2736304" cy="3468810"/>
          </a:xfrm>
          <a:prstGeom prst="rect">
            <a:avLst/>
          </a:prstGeom>
        </p:spPr>
      </p:pic>
      <p:sp>
        <p:nvSpPr>
          <p:cNvPr id="16" name="Title 3"/>
          <p:cNvSpPr txBox="1">
            <a:spLocks/>
          </p:cNvSpPr>
          <p:nvPr/>
        </p:nvSpPr>
        <p:spPr>
          <a:xfrm>
            <a:off x="791641" y="5949280"/>
            <a:ext cx="8047806" cy="64807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r>
              <a:rPr lang="pl-PL" sz="3600" b="1" kern="0" dirty="0">
                <a:solidFill>
                  <a:schemeClr val="tx1"/>
                </a:solidFill>
                <a:latin typeface="Calibri" panose="020F0502020204030204" pitchFamily="34" charset="0"/>
              </a:rPr>
              <a:t>Tato! Gdzie ja mam te plemniki?</a:t>
            </a:r>
            <a:endParaRPr lang="en-GB" sz="3600" b="1"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25835373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60648"/>
            <a:ext cx="6480720" cy="759619"/>
          </a:xfrm>
        </p:spPr>
        <p:txBody>
          <a:bodyPr/>
          <a:lstStyle/>
          <a:p>
            <a:pPr algn="l"/>
            <a:r>
              <a:rPr lang="pl-PL" b="1" dirty="0">
                <a:solidFill>
                  <a:srgbClr val="0070C0"/>
                </a:solidFill>
                <a:latin typeface="Calibri" panose="020F0502020204030204" pitchFamily="34" charset="0"/>
              </a:rPr>
              <a:t>Materiały i ciąg dalszy…</a:t>
            </a:r>
            <a:endParaRPr lang="en-GB" b="1" dirty="0">
              <a:solidFill>
                <a:srgbClr val="0070C0"/>
              </a:solidFill>
              <a:latin typeface="Calibri" panose="020F0502020204030204" pitchFamily="34" charset="0"/>
            </a:endParaRPr>
          </a:p>
        </p:txBody>
      </p:sp>
      <p:sp>
        <p:nvSpPr>
          <p:cNvPr id="4" name="Content Placeholder 3"/>
          <p:cNvSpPr>
            <a:spLocks noGrp="1"/>
          </p:cNvSpPr>
          <p:nvPr>
            <p:ph idx="1"/>
          </p:nvPr>
        </p:nvSpPr>
        <p:spPr>
          <a:xfrm>
            <a:off x="5509321" y="1124744"/>
            <a:ext cx="3600400" cy="792088"/>
          </a:xfrm>
        </p:spPr>
        <p:txBody>
          <a:bodyPr/>
          <a:lstStyle/>
          <a:p>
            <a:pPr marL="0" indent="0">
              <a:spcBef>
                <a:spcPts val="600"/>
              </a:spcBef>
              <a:buNone/>
            </a:pPr>
            <a:r>
              <a:rPr lang="pl-PL" sz="2400" dirty="0">
                <a:solidFill>
                  <a:srgbClr val="0070C0"/>
                </a:solidFill>
                <a:latin typeface="Calibri" panose="020F0502020204030204" pitchFamily="34" charset="0"/>
                <a:hlinkClick r:id="rId2"/>
              </a:rPr>
              <a:t>www.ksiegarniarubikon.pl</a:t>
            </a:r>
            <a:endParaRPr lang="pl-PL" sz="2400" dirty="0">
              <a:solidFill>
                <a:srgbClr val="0070C0"/>
              </a:solidFill>
              <a:latin typeface="Calibri" panose="020F0502020204030204" pitchFamily="34" charset="0"/>
            </a:endParaRPr>
          </a:p>
          <a:p>
            <a:pPr marL="0" indent="0">
              <a:spcBef>
                <a:spcPts val="600"/>
              </a:spcBef>
              <a:buNone/>
            </a:pPr>
            <a:r>
              <a:rPr lang="pl-PL" sz="2400" dirty="0">
                <a:solidFill>
                  <a:srgbClr val="0070C0"/>
                </a:solidFill>
                <a:latin typeface="Calibri" panose="020F0502020204030204" pitchFamily="34" charset="0"/>
                <a:hlinkClick r:id="rId3"/>
              </a:rPr>
              <a:t>www.dziecipytaja.pl</a:t>
            </a:r>
            <a:r>
              <a:rPr lang="pl-PL" sz="2400" dirty="0">
                <a:solidFill>
                  <a:srgbClr val="0070C0"/>
                </a:solidFill>
                <a:latin typeface="Calibri" panose="020F050202020403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124744"/>
            <a:ext cx="3528392" cy="5452551"/>
          </a:xfrm>
          <a:prstGeom prst="rect">
            <a:avLst/>
          </a:prstGeom>
          <a:ln w="22225">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004864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2899" y="188640"/>
            <a:ext cx="7398771" cy="759619"/>
          </a:xfrm>
        </p:spPr>
        <p:txBody>
          <a:bodyPr/>
          <a:lstStyle/>
          <a:p>
            <a:pPr algn="l"/>
            <a:r>
              <a:rPr lang="pl-PL" b="1" dirty="0">
                <a:solidFill>
                  <a:srgbClr val="0070C0"/>
                </a:solidFill>
                <a:latin typeface="Calibri" panose="020F0502020204030204" pitchFamily="34" charset="0"/>
              </a:rPr>
              <a:t>Dylematy i trudności</a:t>
            </a:r>
          </a:p>
        </p:txBody>
      </p:sp>
      <p:sp>
        <p:nvSpPr>
          <p:cNvPr id="4" name="Content Placeholder 3"/>
          <p:cNvSpPr>
            <a:spLocks noGrp="1"/>
          </p:cNvSpPr>
          <p:nvPr>
            <p:ph idx="1"/>
          </p:nvPr>
        </p:nvSpPr>
        <p:spPr>
          <a:xfrm>
            <a:off x="892899" y="1700808"/>
            <a:ext cx="8130480" cy="3816424"/>
          </a:xfrm>
        </p:spPr>
        <p:txBody>
          <a:bodyPr/>
          <a:lstStyle/>
          <a:p>
            <a:pPr marL="0" indent="0">
              <a:spcBef>
                <a:spcPts val="600"/>
              </a:spcBef>
              <a:buNone/>
            </a:pPr>
            <a:r>
              <a:rPr lang="pl-PL" sz="2400" b="1" dirty="0">
                <a:solidFill>
                  <a:srgbClr val="0070C0"/>
                </a:solidFill>
                <a:latin typeface="Calibri" panose="020F0502020204030204" pitchFamily="34" charset="0"/>
              </a:rPr>
              <a:t>Dawniej, 100 lat temu:</a:t>
            </a:r>
          </a:p>
          <a:p>
            <a:pPr marL="520700" lvl="1" indent="-252413">
              <a:spcBef>
                <a:spcPts val="600"/>
              </a:spcBef>
              <a:buFont typeface="Symbol" panose="05050102010706020507" pitchFamily="18" charset="2"/>
              <a:buChar char="·"/>
            </a:pPr>
            <a:r>
              <a:rPr lang="pl-PL" sz="2000" dirty="0">
                <a:latin typeface="Calibri" panose="020F0502020204030204" pitchFamily="34" charset="0"/>
              </a:rPr>
              <a:t>Koncepcja tzw. uśpienia seksualnego dziecka</a:t>
            </a:r>
          </a:p>
          <a:p>
            <a:pPr marL="520700" lvl="1" indent="-252413">
              <a:spcBef>
                <a:spcPts val="600"/>
              </a:spcBef>
              <a:buFont typeface="Symbol" panose="05050102010706020507" pitchFamily="18" charset="2"/>
              <a:buChar char="·"/>
            </a:pPr>
            <a:r>
              <a:rPr lang="pl-PL" sz="2000" dirty="0">
                <a:latin typeface="Calibri" panose="020F0502020204030204" pitchFamily="34" charset="0"/>
              </a:rPr>
              <a:t>Rozmawiać, gdyż nie sposób uchronić przed treściami seksualnymi</a:t>
            </a:r>
          </a:p>
          <a:p>
            <a:pPr marL="0" indent="0">
              <a:spcBef>
                <a:spcPts val="600"/>
              </a:spcBef>
              <a:buNone/>
            </a:pPr>
            <a:r>
              <a:rPr lang="pl-PL" sz="2400" b="1" dirty="0">
                <a:solidFill>
                  <a:srgbClr val="0070C0"/>
                </a:solidFill>
                <a:latin typeface="Calibri" panose="020F0502020204030204" pitchFamily="34" charset="0"/>
              </a:rPr>
              <a:t>Współczesne dylematy:</a:t>
            </a:r>
          </a:p>
          <a:p>
            <a:pPr marL="536575" indent="-268288">
              <a:spcBef>
                <a:spcPts val="600"/>
              </a:spcBef>
              <a:buFont typeface="Symbol" panose="05050102010706020507" pitchFamily="18" charset="2"/>
              <a:buChar char="·"/>
            </a:pPr>
            <a:r>
              <a:rPr lang="pl-PL" sz="2000" dirty="0">
                <a:latin typeface="Calibri" panose="020F0502020204030204" pitchFamily="34" charset="0"/>
              </a:rPr>
              <a:t>Czy z małym przedszkolakiem rozmawiać o seksie?</a:t>
            </a:r>
          </a:p>
          <a:p>
            <a:pPr marL="536575" indent="-268288">
              <a:spcBef>
                <a:spcPts val="600"/>
              </a:spcBef>
              <a:buFont typeface="Symbol" panose="05050102010706020507" pitchFamily="18" charset="2"/>
              <a:buChar char="·"/>
            </a:pPr>
            <a:r>
              <a:rPr lang="pl-PL" sz="2000" dirty="0">
                <a:latin typeface="Calibri" panose="020F0502020204030204" pitchFamily="34" charset="0"/>
              </a:rPr>
              <a:t>Czy to nie za wcześnie?</a:t>
            </a:r>
          </a:p>
          <a:p>
            <a:pPr marL="536575" indent="-268288">
              <a:spcBef>
                <a:spcPts val="600"/>
              </a:spcBef>
              <a:buFont typeface="Symbol" panose="05050102010706020507" pitchFamily="18" charset="2"/>
              <a:buChar char="·"/>
            </a:pPr>
            <a:r>
              <a:rPr lang="pl-PL" sz="2000" dirty="0">
                <a:latin typeface="Calibri" panose="020F0502020204030204" pitchFamily="34" charset="0"/>
              </a:rPr>
              <a:t>Co on z tego rozumie?</a:t>
            </a:r>
          </a:p>
          <a:p>
            <a:pPr marL="0" indent="0">
              <a:spcBef>
                <a:spcPts val="600"/>
              </a:spcBef>
              <a:buNone/>
            </a:pPr>
            <a:endParaRPr lang="pl-PL" sz="2400" b="1" dirty="0">
              <a:solidFill>
                <a:srgbClr val="0070C0"/>
              </a:solidFill>
              <a:latin typeface="Calibri" panose="020F0502020204030204" pitchFamily="34" charset="0"/>
            </a:endParaRPr>
          </a:p>
          <a:p>
            <a:pPr marL="0" indent="0">
              <a:spcBef>
                <a:spcPts val="600"/>
              </a:spcBef>
              <a:buNone/>
            </a:pPr>
            <a:r>
              <a:rPr lang="pl-PL" sz="2400" b="1" dirty="0">
                <a:solidFill>
                  <a:srgbClr val="0070C0"/>
                </a:solidFill>
                <a:latin typeface="Calibri" panose="020F0502020204030204" pitchFamily="34" charset="0"/>
              </a:rPr>
              <a:t>Odpowiedź: nie mamy wyboru, musimy rozmawiać</a:t>
            </a:r>
          </a:p>
        </p:txBody>
      </p:sp>
    </p:spTree>
    <p:extLst>
      <p:ext uri="{BB962C8B-B14F-4D97-AF65-F5344CB8AC3E}">
        <p14:creationId xmlns:p14="http://schemas.microsoft.com/office/powerpoint/2010/main" val="17517939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2899" y="188640"/>
            <a:ext cx="7398771" cy="759619"/>
          </a:xfrm>
        </p:spPr>
        <p:txBody>
          <a:bodyPr/>
          <a:lstStyle/>
          <a:p>
            <a:pPr algn="l"/>
            <a:r>
              <a:rPr lang="pl-PL" b="1" dirty="0">
                <a:solidFill>
                  <a:srgbClr val="0070C0"/>
                </a:solidFill>
                <a:latin typeface="Calibri" panose="020F0502020204030204" pitchFamily="34" charset="0"/>
              </a:rPr>
              <a:t>Dlaczego musimy rozmawiać?</a:t>
            </a:r>
          </a:p>
        </p:txBody>
      </p:sp>
      <p:sp>
        <p:nvSpPr>
          <p:cNvPr id="4" name="Content Placeholder 3"/>
          <p:cNvSpPr>
            <a:spLocks noGrp="1"/>
          </p:cNvSpPr>
          <p:nvPr>
            <p:ph idx="1"/>
          </p:nvPr>
        </p:nvSpPr>
        <p:spPr>
          <a:xfrm>
            <a:off x="892899" y="1700808"/>
            <a:ext cx="8130480" cy="3816424"/>
          </a:xfrm>
        </p:spPr>
        <p:txBody>
          <a:bodyPr/>
          <a:lstStyle/>
          <a:p>
            <a:pPr>
              <a:spcBef>
                <a:spcPts val="600"/>
              </a:spcBef>
            </a:pPr>
            <a:r>
              <a:rPr lang="pl-PL" sz="2400" b="1" dirty="0">
                <a:latin typeface="Calibri" panose="020F0502020204030204" pitchFamily="34" charset="0"/>
              </a:rPr>
              <a:t>Bo dzieci są bardzo inteligentne i chłoną informację o otoczeniu</a:t>
            </a:r>
          </a:p>
          <a:p>
            <a:pPr>
              <a:spcBef>
                <a:spcPts val="600"/>
              </a:spcBef>
            </a:pPr>
            <a:endParaRPr lang="pl-PL" sz="2400" b="1" dirty="0">
              <a:latin typeface="Calibri" panose="020F0502020204030204" pitchFamily="34" charset="0"/>
            </a:endParaRPr>
          </a:p>
          <a:p>
            <a:pPr>
              <a:spcBef>
                <a:spcPts val="600"/>
              </a:spcBef>
            </a:pPr>
            <a:r>
              <a:rPr lang="pl-PL" sz="2400" b="1" dirty="0">
                <a:latin typeface="Calibri" panose="020F0502020204030204" pitchFamily="34" charset="0"/>
              </a:rPr>
              <a:t>Rodzice są odpowiedzialni za to z jakich źródeł dzieci czerpią informacje</a:t>
            </a:r>
          </a:p>
          <a:p>
            <a:pPr>
              <a:spcBef>
                <a:spcPts val="600"/>
              </a:spcBef>
            </a:pPr>
            <a:endParaRPr lang="pl-PL" sz="2400" b="1" dirty="0">
              <a:latin typeface="Calibri" panose="020F0502020204030204" pitchFamily="34" charset="0"/>
            </a:endParaRPr>
          </a:p>
          <a:p>
            <a:pPr>
              <a:spcBef>
                <a:spcPts val="600"/>
              </a:spcBef>
            </a:pPr>
            <a:r>
              <a:rPr lang="pl-PL" sz="2400" b="1" dirty="0">
                <a:latin typeface="Calibri" panose="020F0502020204030204" pitchFamily="34" charset="0"/>
              </a:rPr>
              <a:t>Jeśli rodzice nie zapewnią tej informacji to da ją „ulica” – czyli dziś najczęściej Internet</a:t>
            </a:r>
          </a:p>
        </p:txBody>
      </p:sp>
    </p:spTree>
    <p:extLst>
      <p:ext uri="{BB962C8B-B14F-4D97-AF65-F5344CB8AC3E}">
        <p14:creationId xmlns:p14="http://schemas.microsoft.com/office/powerpoint/2010/main" val="420250164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149007"/>
            <a:ext cx="7398771" cy="738929"/>
          </a:xfrm>
        </p:spPr>
        <p:txBody>
          <a:bodyPr/>
          <a:lstStyle/>
          <a:p>
            <a:pPr algn="l"/>
            <a:r>
              <a:rPr lang="pl-PL" b="1" dirty="0">
                <a:solidFill>
                  <a:srgbClr val="0070C0"/>
                </a:solidFill>
                <a:latin typeface="Calibri" panose="020F0502020204030204" pitchFamily="34" charset="0"/>
              </a:rPr>
              <a:t>Dlaczego musimy rozmawiać?</a:t>
            </a:r>
          </a:p>
        </p:txBody>
      </p:sp>
      <p:sp>
        <p:nvSpPr>
          <p:cNvPr id="2" name="Content Placeholder 1"/>
          <p:cNvSpPr>
            <a:spLocks noGrp="1"/>
          </p:cNvSpPr>
          <p:nvPr>
            <p:ph idx="1"/>
          </p:nvPr>
        </p:nvSpPr>
        <p:spPr>
          <a:xfrm>
            <a:off x="1116630" y="887936"/>
            <a:ext cx="7999581" cy="504056"/>
          </a:xfrm>
        </p:spPr>
        <p:txBody>
          <a:bodyPr/>
          <a:lstStyle/>
          <a:p>
            <a:pPr marL="0" indent="0">
              <a:buNone/>
            </a:pPr>
            <a:r>
              <a:rPr lang="pl-PL" sz="2000" dirty="0">
                <a:latin typeface="Calibri" panose="020F0502020204030204" pitchFamily="34" charset="0"/>
              </a:rPr>
              <a:t>Aby przygotowania do pierwszej randki córki nie wyglądały następująco…</a:t>
            </a:r>
            <a:endParaRPr lang="en-GB" sz="2000" dirty="0">
              <a:latin typeface="Calibri" panose="020F0502020204030204" pitchFamily="34" charset="0"/>
            </a:endParaRPr>
          </a:p>
        </p:txBody>
      </p:sp>
      <p:sp>
        <p:nvSpPr>
          <p:cNvPr id="6" name="TextBox 5"/>
          <p:cNvSpPr txBox="1"/>
          <p:nvPr/>
        </p:nvSpPr>
        <p:spPr>
          <a:xfrm>
            <a:off x="4407497" y="2924944"/>
            <a:ext cx="755335" cy="1569660"/>
          </a:xfrm>
          <a:prstGeom prst="rect">
            <a:avLst/>
          </a:prstGeom>
          <a:noFill/>
        </p:spPr>
        <p:txBody>
          <a:bodyPr wrap="none" rtlCol="0">
            <a:spAutoFit/>
          </a:bodyPr>
          <a:lstStyle/>
          <a:p>
            <a:r>
              <a:rPr lang="pl-PL" sz="9600" dirty="0">
                <a:latin typeface="Calibri" panose="020F0502020204030204" pitchFamily="34" charset="0"/>
              </a:rPr>
              <a:t>?</a:t>
            </a:r>
            <a:endParaRPr lang="en-GB" sz="9600"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239" y="1388747"/>
            <a:ext cx="7703842" cy="5119845"/>
          </a:xfrm>
          <a:prstGeom prst="rect">
            <a:avLst/>
          </a:prstGeom>
        </p:spPr>
      </p:pic>
    </p:spTree>
    <p:extLst>
      <p:ext uri="{BB962C8B-B14F-4D97-AF65-F5344CB8AC3E}">
        <p14:creationId xmlns:p14="http://schemas.microsoft.com/office/powerpoint/2010/main" val="36305989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892899" y="188640"/>
            <a:ext cx="7398771" cy="1440160"/>
          </a:xfrm>
        </p:spPr>
        <p:txBody>
          <a:bodyPr/>
          <a:lstStyle/>
          <a:p>
            <a:pPr algn="l"/>
            <a:r>
              <a:rPr lang="pl-PL" b="1" dirty="0">
                <a:solidFill>
                  <a:srgbClr val="0070C0"/>
                </a:solidFill>
                <a:latin typeface="Calibri" panose="020F0502020204030204" pitchFamily="34" charset="0"/>
              </a:rPr>
              <a:t>Przyczyny oporów w podejmowaniu rozmów</a:t>
            </a:r>
          </a:p>
        </p:txBody>
      </p:sp>
      <p:sp>
        <p:nvSpPr>
          <p:cNvPr id="13" name="Content Placeholder 3"/>
          <p:cNvSpPr>
            <a:spLocks noGrp="1"/>
          </p:cNvSpPr>
          <p:nvPr>
            <p:ph idx="1"/>
          </p:nvPr>
        </p:nvSpPr>
        <p:spPr>
          <a:xfrm>
            <a:off x="971600" y="1988840"/>
            <a:ext cx="7992888" cy="3744416"/>
          </a:xfrm>
        </p:spPr>
        <p:txBody>
          <a:bodyPr/>
          <a:lstStyle/>
          <a:p>
            <a:pPr marL="457200" indent="-457200">
              <a:spcBef>
                <a:spcPts val="1200"/>
              </a:spcBef>
              <a:buFont typeface="+mj-lt"/>
              <a:buAutoNum type="arabicPeriod"/>
            </a:pPr>
            <a:r>
              <a:rPr lang="pl-PL" sz="2800" b="1" dirty="0">
                <a:latin typeface="Calibri" panose="020F0502020204030204" pitchFamily="34" charset="0"/>
              </a:rPr>
              <a:t>Seksualność jest tematem tabu</a:t>
            </a:r>
          </a:p>
          <a:p>
            <a:pPr marL="457200" indent="-457200">
              <a:spcBef>
                <a:spcPts val="1200"/>
              </a:spcBef>
              <a:buFont typeface="+mj-lt"/>
              <a:buAutoNum type="arabicPeriod"/>
            </a:pPr>
            <a:r>
              <a:rPr lang="pl-PL" sz="2800" b="1" dirty="0">
                <a:latin typeface="Calibri" panose="020F0502020204030204" pitchFamily="34" charset="0"/>
              </a:rPr>
              <a:t>Seksualność dotyka sfery intymnej każdego człowieka – nie sposób się wypowiadać bez osobistych odniesień</a:t>
            </a:r>
          </a:p>
          <a:p>
            <a:pPr marL="457200" indent="-457200">
              <a:spcBef>
                <a:spcPts val="1200"/>
              </a:spcBef>
              <a:buFont typeface="+mj-lt"/>
              <a:buAutoNum type="arabicPeriod"/>
            </a:pPr>
            <a:r>
              <a:rPr lang="pl-PL" sz="2800" b="1" dirty="0">
                <a:latin typeface="Calibri" panose="020F0502020204030204" pitchFamily="34" charset="0"/>
              </a:rPr>
              <a:t>Brakuje słów w języku potocznym</a:t>
            </a:r>
          </a:p>
          <a:p>
            <a:pPr marL="857250" lvl="1" indent="-457200">
              <a:spcBef>
                <a:spcPts val="1200"/>
              </a:spcBef>
            </a:pPr>
            <a:r>
              <a:rPr lang="pl-PL" sz="2400" b="1" dirty="0">
                <a:latin typeface="Calibri" panose="020F0502020204030204" pitchFamily="34" charset="0"/>
              </a:rPr>
              <a:t>Terminy medyczno-biologiczne</a:t>
            </a:r>
          </a:p>
          <a:p>
            <a:pPr marL="857250" lvl="1" indent="-457200">
              <a:spcBef>
                <a:spcPts val="1200"/>
              </a:spcBef>
            </a:pPr>
            <a:r>
              <a:rPr lang="pl-PL" sz="2400" b="1" dirty="0">
                <a:latin typeface="Calibri" panose="020F0502020204030204" pitchFamily="34" charset="0"/>
              </a:rPr>
              <a:t>Określenie wulgarne</a:t>
            </a:r>
          </a:p>
        </p:txBody>
      </p:sp>
    </p:spTree>
    <p:extLst>
      <p:ext uri="{BB962C8B-B14F-4D97-AF65-F5344CB8AC3E}">
        <p14:creationId xmlns:p14="http://schemas.microsoft.com/office/powerpoint/2010/main" val="48494731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892899" y="188640"/>
            <a:ext cx="7398771" cy="864096"/>
          </a:xfrm>
        </p:spPr>
        <p:txBody>
          <a:bodyPr/>
          <a:lstStyle/>
          <a:p>
            <a:pPr algn="l"/>
            <a:r>
              <a:rPr lang="pl-PL" b="1" dirty="0">
                <a:solidFill>
                  <a:srgbClr val="0070C0"/>
                </a:solidFill>
                <a:latin typeface="Calibri" panose="020F0502020204030204" pitchFamily="34" charset="0"/>
              </a:rPr>
              <a:t>Kiedy rozmawiać?</a:t>
            </a:r>
          </a:p>
        </p:txBody>
      </p:sp>
      <p:sp>
        <p:nvSpPr>
          <p:cNvPr id="13" name="Content Placeholder 3"/>
          <p:cNvSpPr>
            <a:spLocks noGrp="1"/>
          </p:cNvSpPr>
          <p:nvPr>
            <p:ph idx="1"/>
          </p:nvPr>
        </p:nvSpPr>
        <p:spPr>
          <a:xfrm>
            <a:off x="971600" y="1628800"/>
            <a:ext cx="7590928" cy="4536504"/>
          </a:xfrm>
        </p:spPr>
        <p:txBody>
          <a:bodyPr/>
          <a:lstStyle/>
          <a:p>
            <a:pPr>
              <a:spcBef>
                <a:spcPts val="1200"/>
              </a:spcBef>
            </a:pPr>
            <a:r>
              <a:rPr lang="pl-PL" b="1" dirty="0">
                <a:latin typeface="Calibri" panose="020F0502020204030204" pitchFamily="34" charset="0"/>
              </a:rPr>
              <a:t>Gdy zapyta…</a:t>
            </a:r>
          </a:p>
          <a:p>
            <a:pPr>
              <a:spcBef>
                <a:spcPts val="1200"/>
              </a:spcBef>
            </a:pPr>
            <a:r>
              <a:rPr lang="pl-PL" b="1" dirty="0">
                <a:latin typeface="Calibri" panose="020F0502020204030204" pitchFamily="34" charset="0"/>
              </a:rPr>
              <a:t>Milczenie dziecka (np. 9-latka) powinno być zastanawiające</a:t>
            </a:r>
          </a:p>
          <a:p>
            <a:pPr lvl="1">
              <a:spcBef>
                <a:spcPts val="1200"/>
              </a:spcBef>
            </a:pPr>
            <a:r>
              <a:rPr lang="pl-PL" dirty="0">
                <a:latin typeface="Calibri" panose="020F0502020204030204" pitchFamily="34" charset="0"/>
              </a:rPr>
              <a:t>Z jakichś przyczyn uznało, że rodziców nie można pytać</a:t>
            </a:r>
          </a:p>
          <a:p>
            <a:pPr lvl="1">
              <a:spcBef>
                <a:spcPts val="1200"/>
              </a:spcBef>
            </a:pPr>
            <a:r>
              <a:rPr lang="pl-PL" dirty="0">
                <a:latin typeface="Calibri" panose="020F0502020204030204" pitchFamily="34" charset="0"/>
              </a:rPr>
              <a:t>Zdobywa informacje z innych źródeł</a:t>
            </a:r>
          </a:p>
          <a:p>
            <a:pPr>
              <a:spcBef>
                <a:spcPts val="1200"/>
              </a:spcBef>
            </a:pPr>
            <a:r>
              <a:rPr lang="pl-PL" b="1" dirty="0">
                <a:latin typeface="Calibri" panose="020F0502020204030204" pitchFamily="34" charset="0"/>
              </a:rPr>
              <a:t>W takim przypadku należy zainicjować rozmowę</a:t>
            </a:r>
          </a:p>
        </p:txBody>
      </p:sp>
    </p:spTree>
    <p:extLst>
      <p:ext uri="{BB962C8B-B14F-4D97-AF65-F5344CB8AC3E}">
        <p14:creationId xmlns:p14="http://schemas.microsoft.com/office/powerpoint/2010/main" val="18429376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892899" y="188640"/>
            <a:ext cx="7398771" cy="864096"/>
          </a:xfrm>
        </p:spPr>
        <p:txBody>
          <a:bodyPr/>
          <a:lstStyle/>
          <a:p>
            <a:pPr algn="l"/>
            <a:r>
              <a:rPr lang="pl-PL" b="1" dirty="0">
                <a:solidFill>
                  <a:srgbClr val="0070C0"/>
                </a:solidFill>
                <a:latin typeface="Calibri" panose="020F0502020204030204" pitchFamily="34" charset="0"/>
              </a:rPr>
              <a:t>Jak rozmawiać?</a:t>
            </a:r>
          </a:p>
        </p:txBody>
      </p:sp>
      <p:sp>
        <p:nvSpPr>
          <p:cNvPr id="13" name="Content Placeholder 3"/>
          <p:cNvSpPr>
            <a:spLocks noGrp="1"/>
          </p:cNvSpPr>
          <p:nvPr>
            <p:ph idx="1"/>
          </p:nvPr>
        </p:nvSpPr>
        <p:spPr>
          <a:xfrm>
            <a:off x="971600" y="1628800"/>
            <a:ext cx="7590928" cy="4104456"/>
          </a:xfrm>
        </p:spPr>
        <p:txBody>
          <a:bodyPr/>
          <a:lstStyle/>
          <a:p>
            <a:pPr>
              <a:spcBef>
                <a:spcPts val="1200"/>
              </a:spcBef>
            </a:pPr>
            <a:r>
              <a:rPr lang="pl-PL" b="1" dirty="0">
                <a:latin typeface="Calibri" panose="020F0502020204030204" pitchFamily="34" charset="0"/>
              </a:rPr>
              <a:t>Konkretnie i treściwie (1 faza)</a:t>
            </a:r>
          </a:p>
          <a:p>
            <a:pPr marL="357188" indent="0">
              <a:spcBef>
                <a:spcPts val="1200"/>
              </a:spcBef>
              <a:buNone/>
            </a:pPr>
            <a:r>
              <a:rPr lang="pl-PL" sz="2400" b="1" dirty="0">
                <a:solidFill>
                  <a:srgbClr val="C00000"/>
                </a:solidFill>
                <a:latin typeface="Calibri" panose="020F0502020204030204" pitchFamily="34" charset="0"/>
              </a:rPr>
              <a:t>Dziewczynka, 6 lat: Tato, skąd się biorą dzieci</a:t>
            </a:r>
          </a:p>
          <a:p>
            <a:pPr marL="357188" indent="0">
              <a:spcBef>
                <a:spcPts val="1200"/>
              </a:spcBef>
              <a:buNone/>
            </a:pPr>
            <a:r>
              <a:rPr lang="pl-PL" sz="2400" b="1" dirty="0">
                <a:solidFill>
                  <a:srgbClr val="C00000"/>
                </a:solidFill>
                <a:latin typeface="Calibri" panose="020F0502020204030204" pitchFamily="34" charset="0"/>
              </a:rPr>
              <a:t>Tata: Dzieci się rodzą</a:t>
            </a:r>
          </a:p>
          <a:p>
            <a:pPr>
              <a:spcBef>
                <a:spcPts val="1200"/>
              </a:spcBef>
            </a:pPr>
            <a:r>
              <a:rPr lang="pl-PL" b="1" dirty="0">
                <a:latin typeface="Calibri" panose="020F0502020204030204" pitchFamily="34" charset="0"/>
              </a:rPr>
              <a:t>Może nastąpić 2 faza (po pewnym czasie)</a:t>
            </a:r>
          </a:p>
          <a:p>
            <a:pPr marL="357188" indent="0">
              <a:spcBef>
                <a:spcPts val="1200"/>
              </a:spcBef>
              <a:buNone/>
            </a:pPr>
            <a:r>
              <a:rPr lang="pl-PL" sz="2400" b="1" dirty="0">
                <a:solidFill>
                  <a:srgbClr val="C00000"/>
                </a:solidFill>
                <a:latin typeface="Calibri" panose="020F0502020204030204" pitchFamily="34" charset="0"/>
              </a:rPr>
              <a:t>Dziewczynka, 6 lat: A kto mnie urodził?</a:t>
            </a:r>
          </a:p>
          <a:p>
            <a:pPr marL="357188" indent="0">
              <a:spcBef>
                <a:spcPts val="1200"/>
              </a:spcBef>
              <a:buNone/>
            </a:pPr>
            <a:r>
              <a:rPr lang="pl-PL" sz="2400" b="1" dirty="0">
                <a:solidFill>
                  <a:srgbClr val="C00000"/>
                </a:solidFill>
                <a:latin typeface="Calibri" panose="020F0502020204030204" pitchFamily="34" charset="0"/>
              </a:rPr>
              <a:t>Tata: Mama cię urodziła</a:t>
            </a:r>
          </a:p>
          <a:p>
            <a:pPr marL="357188" indent="0">
              <a:spcBef>
                <a:spcPts val="1200"/>
              </a:spcBef>
              <a:buNone/>
            </a:pPr>
            <a:r>
              <a:rPr lang="pl-PL" sz="2400" b="1" dirty="0">
                <a:solidFill>
                  <a:srgbClr val="C00000"/>
                </a:solidFill>
                <a:latin typeface="Calibri" panose="020F0502020204030204" pitchFamily="34" charset="0"/>
              </a:rPr>
              <a:t>Mama: Tak, ja cię urodziłam</a:t>
            </a:r>
          </a:p>
        </p:txBody>
      </p:sp>
    </p:spTree>
    <p:extLst>
      <p:ext uri="{BB962C8B-B14F-4D97-AF65-F5344CB8AC3E}">
        <p14:creationId xmlns:p14="http://schemas.microsoft.com/office/powerpoint/2010/main" val="232107873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661025"/>
            <a:ext cx="8588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bwMode="auto">
          <a:xfrm>
            <a:off x="1331640" y="358206"/>
            <a:ext cx="7200800" cy="1270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Często używany obraz: małżeństwo zakonem</a:t>
            </a:r>
          </a:p>
        </p:txBody>
      </p:sp>
      <p:sp>
        <p:nvSpPr>
          <p:cNvPr id="5" name="Content Placeholder 2"/>
          <p:cNvSpPr txBox="1">
            <a:spLocks/>
          </p:cNvSpPr>
          <p:nvPr/>
        </p:nvSpPr>
        <p:spPr>
          <a:xfrm>
            <a:off x="1331640" y="2060848"/>
            <a:ext cx="7385992" cy="4240908"/>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spcBef>
                <a:spcPts val="1200"/>
              </a:spcBef>
              <a:buFont typeface="Wingdings" panose="05000000000000000000" pitchFamily="2" charset="2"/>
              <a:buChar char="Ø"/>
              <a:defRPr/>
            </a:pPr>
            <a:r>
              <a:rPr lang="pl-PL" sz="2800" kern="0" dirty="0">
                <a:solidFill>
                  <a:srgbClr val="0070C0"/>
                </a:solidFill>
                <a:latin typeface="Calibri" panose="020F0502020204030204" pitchFamily="34" charset="0"/>
              </a:rPr>
              <a:t>Św. Bernard z Clairvaux (XII w.)</a:t>
            </a:r>
          </a:p>
          <a:p>
            <a:pPr marL="876300" lvl="1" indent="-342900">
              <a:spcBef>
                <a:spcPts val="1200"/>
              </a:spcBef>
              <a:buFont typeface="Courier New" panose="02070309020205020404" pitchFamily="49" charset="0"/>
              <a:buChar char="o"/>
              <a:defRPr/>
            </a:pPr>
            <a:r>
              <a:rPr lang="pl-PL" sz="2000" kern="0" dirty="0">
                <a:solidFill>
                  <a:srgbClr val="0070C0"/>
                </a:solidFill>
                <a:latin typeface="Calibri" panose="020F0502020204030204" pitchFamily="34" charset="0"/>
              </a:rPr>
              <a:t>Małżeństwo zakonem, dwoje zakonników, przeorem Pan Bóg</a:t>
            </a:r>
          </a:p>
          <a:p>
            <a:pPr marL="457200" indent="-457200">
              <a:spcBef>
                <a:spcPts val="1200"/>
              </a:spcBef>
              <a:buFont typeface="Wingdings" panose="05000000000000000000" pitchFamily="2" charset="2"/>
              <a:buChar char="Ø"/>
              <a:defRPr/>
            </a:pPr>
            <a:r>
              <a:rPr lang="pl-PL" sz="2800" kern="0" dirty="0">
                <a:solidFill>
                  <a:srgbClr val="0070C0"/>
                </a:solidFill>
                <a:latin typeface="Calibri" panose="020F0502020204030204" pitchFamily="34" charset="0"/>
              </a:rPr>
              <a:t>Mistrz </a:t>
            </a:r>
            <a:r>
              <a:rPr lang="pl-PL" sz="2800" kern="0" dirty="0" err="1">
                <a:solidFill>
                  <a:srgbClr val="0070C0"/>
                </a:solidFill>
                <a:latin typeface="Calibri" panose="020F0502020204030204" pitchFamily="34" charset="0"/>
              </a:rPr>
              <a:t>Eckhart</a:t>
            </a:r>
            <a:r>
              <a:rPr lang="pl-PL" sz="2800" kern="0" dirty="0">
                <a:solidFill>
                  <a:srgbClr val="0070C0"/>
                </a:solidFill>
                <a:latin typeface="Calibri" panose="020F0502020204030204" pitchFamily="34" charset="0"/>
              </a:rPr>
              <a:t>, dominikański kaznodzieja z XIII w. do małżeństw:</a:t>
            </a:r>
          </a:p>
          <a:p>
            <a:pPr marL="876300" lvl="1" indent="-342900">
              <a:spcBef>
                <a:spcPts val="1200"/>
              </a:spcBef>
              <a:buFont typeface="Courier New" panose="02070309020205020404" pitchFamily="49" charset="0"/>
              <a:buChar char="o"/>
              <a:defRPr/>
            </a:pPr>
            <a:r>
              <a:rPr lang="pl-PL" sz="2000" kern="0" dirty="0">
                <a:solidFill>
                  <a:srgbClr val="0070C0"/>
                </a:solidFill>
                <a:latin typeface="Calibri" panose="020F0502020204030204" pitchFamily="34" charset="0"/>
              </a:rPr>
              <a:t>Dominikanów założył św. Dominik, franciszkanów św. Franciszek, a waszą wspólnotę założył Pan Bóg</a:t>
            </a:r>
          </a:p>
          <a:p>
            <a:pPr marL="457200" indent="-457200">
              <a:spcBef>
                <a:spcPts val="1200"/>
              </a:spcBef>
              <a:buFont typeface="Wingdings" panose="05000000000000000000" pitchFamily="2" charset="2"/>
              <a:buChar char="Ø"/>
              <a:defRPr/>
            </a:pPr>
            <a:r>
              <a:rPr lang="pl-PL" sz="2800" dirty="0">
                <a:solidFill>
                  <a:srgbClr val="0070C0"/>
                </a:solidFill>
                <a:latin typeface="Calibri" panose="020F0502020204030204" pitchFamily="34" charset="0"/>
              </a:rPr>
              <a:t>św. Brat Albert Chmielowski</a:t>
            </a:r>
          </a:p>
          <a:p>
            <a:pPr marL="876300" lvl="1" indent="-342900">
              <a:spcBef>
                <a:spcPts val="1200"/>
              </a:spcBef>
              <a:buFont typeface="Courier New" panose="02070309020205020404" pitchFamily="49" charset="0"/>
              <a:buChar char="o"/>
              <a:defRPr/>
            </a:pPr>
            <a:r>
              <a:rPr lang="pl-PL" dirty="0">
                <a:solidFill>
                  <a:srgbClr val="0070C0"/>
                </a:solidFill>
                <a:latin typeface="Calibri" panose="020F0502020204030204" pitchFamily="34" charset="0"/>
              </a:rPr>
              <a:t>Małżeństwo to zakon bardzo święty i ma cały szereg świętych obowiązków i wystarcza, aby człowieka dobrej woli do nieba zaprowadzić</a:t>
            </a:r>
            <a:endParaRPr lang="pl-PL" sz="2000" kern="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804488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892899" y="188640"/>
            <a:ext cx="7398771" cy="759619"/>
          </a:xfrm>
        </p:spPr>
        <p:txBody>
          <a:bodyPr/>
          <a:lstStyle/>
          <a:p>
            <a:pPr algn="l"/>
            <a:r>
              <a:rPr lang="pl-PL" b="1" dirty="0">
                <a:solidFill>
                  <a:srgbClr val="0070C0"/>
                </a:solidFill>
                <a:latin typeface="Calibri" panose="020F0502020204030204" pitchFamily="34" charset="0"/>
              </a:rPr>
              <a:t>Podstawowe zasady rozmowy</a:t>
            </a:r>
          </a:p>
        </p:txBody>
      </p:sp>
      <p:sp>
        <p:nvSpPr>
          <p:cNvPr id="13" name="Content Placeholder 3"/>
          <p:cNvSpPr>
            <a:spLocks noGrp="1"/>
          </p:cNvSpPr>
          <p:nvPr>
            <p:ph idx="1"/>
          </p:nvPr>
        </p:nvSpPr>
        <p:spPr>
          <a:xfrm>
            <a:off x="1013520" y="1412776"/>
            <a:ext cx="7950968" cy="4320480"/>
          </a:xfrm>
        </p:spPr>
        <p:txBody>
          <a:bodyPr/>
          <a:lstStyle/>
          <a:p>
            <a:pPr marL="457200" indent="-457200">
              <a:spcBef>
                <a:spcPts val="1200"/>
              </a:spcBef>
              <a:buFont typeface="+mj-lt"/>
              <a:buAutoNum type="arabicPeriod"/>
            </a:pPr>
            <a:r>
              <a:rPr lang="pl-PL" sz="2400" b="1" dirty="0">
                <a:latin typeface="Calibri" panose="020F0502020204030204" pitchFamily="34" charset="0"/>
              </a:rPr>
              <a:t>Mówić prawdę</a:t>
            </a:r>
          </a:p>
          <a:p>
            <a:pPr marL="457200" indent="-457200">
              <a:spcBef>
                <a:spcPts val="1200"/>
              </a:spcBef>
              <a:buFont typeface="+mj-lt"/>
              <a:buAutoNum type="arabicPeriod"/>
            </a:pPr>
            <a:r>
              <a:rPr lang="pl-PL" sz="2400" b="1" dirty="0">
                <a:latin typeface="Calibri" panose="020F0502020204030204" pitchFamily="34" charset="0"/>
              </a:rPr>
              <a:t>Nie odpowiadać pytanie na pytanie</a:t>
            </a:r>
          </a:p>
          <a:p>
            <a:pPr marL="457200" indent="-457200">
              <a:spcBef>
                <a:spcPts val="1200"/>
              </a:spcBef>
              <a:buFont typeface="+mj-lt"/>
              <a:buAutoNum type="arabicPeriod"/>
            </a:pPr>
            <a:r>
              <a:rPr lang="pl-PL" sz="2400" b="1" dirty="0">
                <a:latin typeface="Calibri" panose="020F0502020204030204" pitchFamily="34" charset="0"/>
              </a:rPr>
              <a:t>Nie reagować emocjonalnie</a:t>
            </a:r>
          </a:p>
          <a:p>
            <a:pPr marL="457200" indent="-457200">
              <a:spcBef>
                <a:spcPts val="1200"/>
              </a:spcBef>
              <a:buFont typeface="+mj-lt"/>
              <a:buAutoNum type="arabicPeriod"/>
            </a:pPr>
            <a:r>
              <a:rPr lang="pl-PL" sz="2400" b="1" dirty="0">
                <a:latin typeface="Calibri" panose="020F0502020204030204" pitchFamily="34" charset="0"/>
              </a:rPr>
              <a:t>Nie wyprzedzać pytań dziecka</a:t>
            </a:r>
          </a:p>
          <a:p>
            <a:pPr marL="457200" indent="-457200">
              <a:spcBef>
                <a:spcPts val="1200"/>
              </a:spcBef>
              <a:buFont typeface="+mj-lt"/>
              <a:buAutoNum type="arabicPeriod"/>
            </a:pPr>
            <a:r>
              <a:rPr lang="pl-PL" sz="2400" b="1" dirty="0">
                <a:latin typeface="Calibri" panose="020F0502020204030204" pitchFamily="34" charset="0"/>
              </a:rPr>
              <a:t>Uszanować swoje prawo do intymności</a:t>
            </a:r>
          </a:p>
          <a:p>
            <a:pPr marL="457200" indent="-457200">
              <a:spcBef>
                <a:spcPts val="1200"/>
              </a:spcBef>
              <a:buFont typeface="+mj-lt"/>
              <a:buAutoNum type="arabicPeriod"/>
            </a:pPr>
            <a:r>
              <a:rPr lang="pl-PL" sz="2400" b="1" dirty="0">
                <a:latin typeface="Calibri" panose="020F0502020204030204" pitchFamily="34" charset="0"/>
              </a:rPr>
              <a:t>Odpowiedź można odłożyć na później</a:t>
            </a:r>
          </a:p>
          <a:p>
            <a:pPr marL="457200" indent="-457200">
              <a:spcBef>
                <a:spcPts val="1200"/>
              </a:spcBef>
              <a:buFont typeface="+mj-lt"/>
              <a:buAutoNum type="arabicPeriod"/>
            </a:pPr>
            <a:r>
              <a:rPr lang="pl-PL" sz="2400" b="1" dirty="0">
                <a:latin typeface="Calibri" panose="020F0502020204030204" pitchFamily="34" charset="0"/>
              </a:rPr>
              <a:t>Wyjaśniać seksualność w kontekście miłości i piękna </a:t>
            </a:r>
            <a:br>
              <a:rPr lang="pl-PL" sz="2400" b="1" dirty="0">
                <a:latin typeface="Calibri" panose="020F0502020204030204" pitchFamily="34" charset="0"/>
              </a:rPr>
            </a:br>
            <a:r>
              <a:rPr lang="pl-PL" sz="2400" b="1" dirty="0">
                <a:latin typeface="Calibri" panose="020F0502020204030204" pitchFamily="34" charset="0"/>
              </a:rPr>
              <a:t>– łączyć z macierzyństwem i ojcostwem</a:t>
            </a:r>
          </a:p>
        </p:txBody>
      </p:sp>
    </p:spTree>
    <p:extLst>
      <p:ext uri="{BB962C8B-B14F-4D97-AF65-F5344CB8AC3E}">
        <p14:creationId xmlns:p14="http://schemas.microsoft.com/office/powerpoint/2010/main" val="10551690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476672"/>
            <a:ext cx="6624736"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latin typeface="Calibri" panose="020F0502020204030204" pitchFamily="34" charset="0"/>
              </a:rPr>
              <a:t>Reguły małżeńskie - przykłady</a:t>
            </a:r>
          </a:p>
        </p:txBody>
      </p:sp>
      <p:sp>
        <p:nvSpPr>
          <p:cNvPr id="10" name="Content Placeholder 2"/>
          <p:cNvSpPr txBox="1">
            <a:spLocks/>
          </p:cNvSpPr>
          <p:nvPr/>
        </p:nvSpPr>
        <p:spPr>
          <a:xfrm>
            <a:off x="1253140" y="1237577"/>
            <a:ext cx="7673822" cy="1568226"/>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 abyście postępowali w sposób godny powołania, jakim zostaliście wezwani </a:t>
            </a:r>
            <a:br>
              <a:rPr lang="pl-PL" sz="3200" b="1" kern="0" dirty="0">
                <a:solidFill>
                  <a:srgbClr val="0070C0"/>
                </a:solidFill>
                <a:latin typeface="Calibri" panose="020F0502020204030204" pitchFamily="34" charset="0"/>
              </a:rPr>
            </a:br>
            <a:r>
              <a:rPr lang="pl-PL" sz="3200" kern="0" dirty="0">
                <a:solidFill>
                  <a:srgbClr val="0070C0"/>
                </a:solidFill>
                <a:latin typeface="Calibri" panose="020F0502020204030204" pitchFamily="34" charset="0"/>
              </a:rPr>
              <a:t>(Ef 4, 1)</a:t>
            </a:r>
          </a:p>
          <a:p>
            <a:pPr marL="514350" indent="-514350">
              <a:buFont typeface="Arial" panose="020B0604020202020204" pitchFamily="34" charset="0"/>
              <a:buChar char="•"/>
              <a:defRPr/>
            </a:pPr>
            <a:endParaRPr lang="pl-PL" sz="3200" dirty="0">
              <a:solidFill>
                <a:srgbClr val="0070C0"/>
              </a:solidFill>
              <a:latin typeface="Calibri" panose="020F0502020204030204" pitchFamily="34" charset="0"/>
            </a:endParaRPr>
          </a:p>
        </p:txBody>
      </p:sp>
      <p:sp>
        <p:nvSpPr>
          <p:cNvPr id="11" name="Content Placeholder 2"/>
          <p:cNvSpPr txBox="1">
            <a:spLocks/>
          </p:cNvSpPr>
          <p:nvPr/>
        </p:nvSpPr>
        <p:spPr>
          <a:xfrm>
            <a:off x="1253140" y="3026648"/>
            <a:ext cx="7169766" cy="1080120"/>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Niech nad waszym gniewem nie zachodzi słońce </a:t>
            </a:r>
            <a:r>
              <a:rPr lang="pl-PL" sz="3200" kern="0" dirty="0">
                <a:solidFill>
                  <a:srgbClr val="0070C0"/>
                </a:solidFill>
                <a:latin typeface="Calibri" panose="020F0502020204030204" pitchFamily="34" charset="0"/>
              </a:rPr>
              <a:t>(Ef 4, 26)</a:t>
            </a:r>
            <a:endParaRPr lang="pl-PL" sz="3200" dirty="0">
              <a:solidFill>
                <a:srgbClr val="0070C0"/>
              </a:solidFill>
              <a:latin typeface="Calibri" panose="020F0502020204030204" pitchFamily="34" charset="0"/>
            </a:endParaRPr>
          </a:p>
        </p:txBody>
      </p:sp>
      <p:sp>
        <p:nvSpPr>
          <p:cNvPr id="12" name="Content Placeholder 2"/>
          <p:cNvSpPr txBox="1">
            <a:spLocks/>
          </p:cNvSpPr>
          <p:nvPr/>
        </p:nvSpPr>
        <p:spPr>
          <a:xfrm>
            <a:off x="1253140" y="4416423"/>
            <a:ext cx="7169766" cy="2215412"/>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spcBef>
                <a:spcPts val="0"/>
              </a:spcBef>
              <a:spcAft>
                <a:spcPts val="1200"/>
              </a:spcAft>
              <a:buFont typeface="Arial" panose="020B0604020202020204" pitchFamily="34" charset="0"/>
              <a:buChar char="•"/>
              <a:defRPr/>
            </a:pPr>
            <a:r>
              <a:rPr lang="pl-PL" sz="3200" b="1" kern="0" dirty="0">
                <a:solidFill>
                  <a:srgbClr val="0070C0"/>
                </a:solidFill>
                <a:latin typeface="Calibri" panose="020F0502020204030204" pitchFamily="34" charset="0"/>
              </a:rPr>
              <a:t>Mężowie powinni miłować swe żony, tak jak własne ciało </a:t>
            </a:r>
            <a:r>
              <a:rPr lang="pl-PL" sz="3200" kern="0" dirty="0">
                <a:solidFill>
                  <a:srgbClr val="0070C0"/>
                </a:solidFill>
                <a:latin typeface="Calibri" panose="020F0502020204030204" pitchFamily="34" charset="0"/>
              </a:rPr>
              <a:t>(Ef 5, 28)</a:t>
            </a:r>
          </a:p>
          <a:p>
            <a:pPr marL="514350" indent="-514350">
              <a:spcBef>
                <a:spcPts val="0"/>
              </a:spcBef>
              <a:buFont typeface="Arial" panose="020B0604020202020204" pitchFamily="34" charset="0"/>
              <a:buChar char="•"/>
              <a:defRPr/>
            </a:pPr>
            <a:r>
              <a:rPr lang="pl-PL" sz="3200" b="1" kern="0" dirty="0">
                <a:solidFill>
                  <a:srgbClr val="0070C0"/>
                </a:solidFill>
                <a:latin typeface="Calibri" panose="020F0502020204030204" pitchFamily="34" charset="0"/>
              </a:rPr>
              <a:t>A żona niechaj się odnosi ze czcią do swojego męża! </a:t>
            </a:r>
            <a:r>
              <a:rPr lang="pl-PL" sz="3200" kern="0" dirty="0">
                <a:solidFill>
                  <a:srgbClr val="0070C0"/>
                </a:solidFill>
                <a:latin typeface="Calibri" panose="020F0502020204030204" pitchFamily="34" charset="0"/>
              </a:rPr>
              <a:t>(Ef 5, 33)</a:t>
            </a:r>
            <a:endParaRPr lang="pl-PL" sz="32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60441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dvAuto="0"/>
      <p:bldP spid="11" grpId="0" build="p" advAuto="0"/>
      <p:bldP spid="12" grpId="0" build="p"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476672"/>
            <a:ext cx="6624736"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latin typeface="Calibri" panose="020F0502020204030204" pitchFamily="34" charset="0"/>
              </a:rPr>
              <a:t>Reguły małżeńskie - przykłady</a:t>
            </a:r>
          </a:p>
        </p:txBody>
      </p:sp>
      <p:sp>
        <p:nvSpPr>
          <p:cNvPr id="5" name="Content Placeholder 2"/>
          <p:cNvSpPr txBox="1">
            <a:spLocks/>
          </p:cNvSpPr>
          <p:nvPr/>
        </p:nvSpPr>
        <p:spPr>
          <a:xfrm>
            <a:off x="1201011" y="1905196"/>
            <a:ext cx="7169766" cy="648072"/>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Pierwszy taniec z mężem/żoną</a:t>
            </a:r>
            <a:endParaRPr lang="pl-PL" sz="3200" b="1" dirty="0">
              <a:solidFill>
                <a:srgbClr val="0070C0"/>
              </a:solidFill>
              <a:latin typeface="Calibri" panose="020F0502020204030204" pitchFamily="34" charset="0"/>
            </a:endParaRPr>
          </a:p>
        </p:txBody>
      </p:sp>
      <p:sp>
        <p:nvSpPr>
          <p:cNvPr id="7" name="Content Placeholder 2"/>
          <p:cNvSpPr txBox="1">
            <a:spLocks/>
          </p:cNvSpPr>
          <p:nvPr/>
        </p:nvSpPr>
        <p:spPr>
          <a:xfrm>
            <a:off x="1201011" y="3016563"/>
            <a:ext cx="7673822" cy="1168078"/>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Znak czułości między małżonkami przy każdym rozstaniu</a:t>
            </a:r>
            <a:endParaRPr lang="pl-PL" sz="3200" b="1" dirty="0">
              <a:solidFill>
                <a:srgbClr val="0070C0"/>
              </a:solidFill>
              <a:latin typeface="Calibri" panose="020F0502020204030204" pitchFamily="34" charset="0"/>
            </a:endParaRPr>
          </a:p>
        </p:txBody>
      </p:sp>
      <p:sp>
        <p:nvSpPr>
          <p:cNvPr id="8" name="Content Placeholder 2"/>
          <p:cNvSpPr txBox="1">
            <a:spLocks/>
          </p:cNvSpPr>
          <p:nvPr/>
        </p:nvSpPr>
        <p:spPr>
          <a:xfrm>
            <a:off x="1201011" y="4647936"/>
            <a:ext cx="7673822" cy="731514"/>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Przystawaj z osobami sobie równymi</a:t>
            </a:r>
            <a:endParaRPr lang="pl-PL"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670178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0"/>
      <p:bldP spid="7" grpId="0" build="p" advAuto="0"/>
      <p:bldP spid="8" grpId="0" build="p"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476672"/>
            <a:ext cx="6624736"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latin typeface="Calibri" panose="020F0502020204030204" pitchFamily="34" charset="0"/>
              </a:rPr>
              <a:t>Reguły małżeńskie - przykłady</a:t>
            </a:r>
          </a:p>
        </p:txBody>
      </p:sp>
      <p:sp>
        <p:nvSpPr>
          <p:cNvPr id="6" name="Content Placeholder 2"/>
          <p:cNvSpPr txBox="1">
            <a:spLocks/>
          </p:cNvSpPr>
          <p:nvPr/>
        </p:nvSpPr>
        <p:spPr>
          <a:xfrm>
            <a:off x="1199288" y="3963198"/>
            <a:ext cx="7673822" cy="1584176"/>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Alkohol – jeżeli w ogóle, to tylko w obecności męża/żony i tylko w chwilach radosnych</a:t>
            </a:r>
            <a:endParaRPr lang="pl-PL" sz="3200" b="1" dirty="0">
              <a:solidFill>
                <a:srgbClr val="0070C0"/>
              </a:solidFill>
              <a:latin typeface="Calibri" panose="020F0502020204030204" pitchFamily="34" charset="0"/>
            </a:endParaRPr>
          </a:p>
        </p:txBody>
      </p:sp>
      <p:sp>
        <p:nvSpPr>
          <p:cNvPr id="10" name="Content Placeholder 2"/>
          <p:cNvSpPr txBox="1">
            <a:spLocks/>
          </p:cNvSpPr>
          <p:nvPr/>
        </p:nvSpPr>
        <p:spPr>
          <a:xfrm>
            <a:off x="1187624" y="3041187"/>
            <a:ext cx="7169766" cy="648072"/>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Kółko! </a:t>
            </a:r>
            <a:r>
              <a:rPr lang="pl-PL" sz="3200" kern="0" dirty="0">
                <a:solidFill>
                  <a:srgbClr val="0070C0"/>
                </a:solidFill>
                <a:latin typeface="Calibri" panose="020F0502020204030204" pitchFamily="34" charset="0"/>
              </a:rPr>
              <a:t>[szczególnie w emocjach]</a:t>
            </a:r>
            <a:endParaRPr lang="pl-PL" sz="3200" dirty="0">
              <a:solidFill>
                <a:srgbClr val="0070C0"/>
              </a:solidFill>
              <a:latin typeface="Calibri" panose="020F0502020204030204" pitchFamily="34" charset="0"/>
            </a:endParaRPr>
          </a:p>
        </p:txBody>
      </p:sp>
      <p:sp>
        <p:nvSpPr>
          <p:cNvPr id="11" name="Content Placeholder 2"/>
          <p:cNvSpPr txBox="1">
            <a:spLocks/>
          </p:cNvSpPr>
          <p:nvPr/>
        </p:nvSpPr>
        <p:spPr>
          <a:xfrm>
            <a:off x="1187624" y="1720377"/>
            <a:ext cx="7673822" cy="1046871"/>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Nie rób sam tego, czego nie zrobił(a)byś będąc z żoną/mężem</a:t>
            </a:r>
            <a:endParaRPr lang="pl-PL" sz="3200" b="1" dirty="0">
              <a:solidFill>
                <a:srgbClr val="0070C0"/>
              </a:solidFill>
              <a:latin typeface="Calibri" panose="020F0502020204030204" pitchFamily="34" charset="0"/>
            </a:endParaRPr>
          </a:p>
        </p:txBody>
      </p:sp>
      <p:sp>
        <p:nvSpPr>
          <p:cNvPr id="7" name="Content Placeholder 2"/>
          <p:cNvSpPr txBox="1">
            <a:spLocks/>
          </p:cNvSpPr>
          <p:nvPr/>
        </p:nvSpPr>
        <p:spPr>
          <a:xfrm>
            <a:off x="1234176" y="5841004"/>
            <a:ext cx="7169766" cy="648072"/>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514350" indent="-514350">
              <a:buFont typeface="Arial" panose="020B0604020202020204" pitchFamily="34" charset="0"/>
              <a:buChar char="•"/>
              <a:defRPr/>
            </a:pPr>
            <a:r>
              <a:rPr lang="pl-PL" sz="3200" b="1" kern="0" dirty="0">
                <a:solidFill>
                  <a:srgbClr val="0070C0"/>
                </a:solidFill>
                <a:latin typeface="Calibri" panose="020F0502020204030204" pitchFamily="34" charset="0"/>
              </a:rPr>
              <a:t>Codzienny gest przyjaźni</a:t>
            </a:r>
            <a:endParaRPr lang="pl-PL" sz="3200" dirty="0">
              <a:solidFill>
                <a:srgbClr val="0070C0"/>
              </a:solidFill>
              <a:latin typeface="Calibri" panose="020F0502020204030204" pitchFamily="34" charset="0"/>
            </a:endParaRPr>
          </a:p>
        </p:txBody>
      </p:sp>
      <p:pic>
        <p:nvPicPr>
          <p:cNvPr id="1026" name="Picture 2" descr="RÃ³Å¼aniec na palec w kolorze zÅotym 1">
            <a:extLst>
              <a:ext uri="{FF2B5EF4-FFF2-40B4-BE49-F238E27FC236}">
                <a16:creationId xmlns:a16="http://schemas.microsoft.com/office/drawing/2014/main" id="{4749EDCA-7C70-4960-A404-4034DEBAC0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742" y="2459574"/>
            <a:ext cx="1517154" cy="151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726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0"/>
      <p:bldP spid="10" grpId="0" build="p" advAuto="0"/>
      <p:bldP spid="11" grpId="0" build="p" advAuto="0"/>
      <p:bldP spid="7" grpId="0" build="p"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539552" y="260648"/>
            <a:ext cx="8136904" cy="6048672"/>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just">
              <a:spcBef>
                <a:spcPts val="0"/>
              </a:spcBef>
            </a:pPr>
            <a:r>
              <a:rPr lang="pl-PL" sz="2800" dirty="0">
                <a:solidFill>
                  <a:srgbClr val="0070C0"/>
                </a:solidFill>
                <a:latin typeface="Calibri" panose="020F0502020204030204" pitchFamily="34" charset="0"/>
                <a:cs typeface="Calibri" panose="020F0502020204030204" pitchFamily="34" charset="0"/>
              </a:rPr>
              <a:t>„Człowiek nie może żyć bez miłości. </a:t>
            </a: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endParaRPr lang="pl-PL" sz="2800" dirty="0">
              <a:solidFill>
                <a:srgbClr val="0070C0"/>
              </a:solidFill>
              <a:latin typeface="Calibri" panose="020F0502020204030204" pitchFamily="34" charset="0"/>
              <a:cs typeface="Calibri" panose="020F0502020204030204" pitchFamily="34" charset="0"/>
            </a:endParaRPr>
          </a:p>
          <a:p>
            <a:pPr algn="just">
              <a:spcBef>
                <a:spcPts val="0"/>
              </a:spcBef>
            </a:pPr>
            <a:r>
              <a:rPr lang="pl-PL" sz="2800" dirty="0">
                <a:solidFill>
                  <a:srgbClr val="0070C0"/>
                </a:solidFill>
                <a:latin typeface="Calibri" panose="020F0502020204030204" pitchFamily="34" charset="0"/>
                <a:cs typeface="Calibri" panose="020F0502020204030204" pitchFamily="34" charset="0"/>
              </a:rPr>
              <a:t>Człowiek pozostaje dla siebie istotą niezrozumiałą, jego życie jest pozbawione sensu, jeśli nie objawi mu się miłość, jeśli nie spotka się z miłością, jeśli jej nie dotknie i nie uczyni ją w jakiś sposób swoją, jeśli nie znajdzie w niej żywego uczestnictwa” (RH 10).</a:t>
            </a:r>
            <a:endParaRPr lang="pl-PL" sz="2800" kern="0" dirty="0">
              <a:solidFill>
                <a:srgbClr val="0070C0"/>
              </a:solidFill>
              <a:latin typeface="Calibri" panose="020F0502020204030204" pitchFamily="34" charset="0"/>
              <a:cs typeface="Calibri" panose="020F0502020204030204" pitchFamily="34" charset="0"/>
            </a:endParaRPr>
          </a:p>
        </p:txBody>
      </p:sp>
      <p:pic>
        <p:nvPicPr>
          <p:cNvPr id="1026" name="Picture 2" descr="http://w2.vatican.va/content/dam/john-paul-ii/images/gpii_index.jpg">
            <a:extLst>
              <a:ext uri="{FF2B5EF4-FFF2-40B4-BE49-F238E27FC236}">
                <a16:creationId xmlns:a16="http://schemas.microsoft.com/office/drawing/2014/main" id="{23A02705-85F1-475D-97CF-9DF57E59E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839" y="332656"/>
            <a:ext cx="2558617" cy="36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63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9" end="9"/>
                                            </p:txEl>
                                          </p:spTgt>
                                        </p:tgtEl>
                                        <p:attrNameLst>
                                          <p:attrName>style.visibility</p:attrName>
                                        </p:attrNameLst>
                                      </p:cBhvr>
                                      <p:to>
                                        <p:strVal val="visible"/>
                                      </p:to>
                                    </p:set>
                                    <p:animEffect transition="in" filter="fade">
                                      <p:cBhvr>
                                        <p:cTn id="11"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043608" y="692696"/>
            <a:ext cx="7848872" cy="47912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just">
              <a:spcBef>
                <a:spcPts val="0"/>
              </a:spcBef>
            </a:pPr>
            <a:r>
              <a:rPr lang="pl-PL" sz="2400" b="1" dirty="0">
                <a:solidFill>
                  <a:srgbClr val="0070C0"/>
                </a:solidFill>
                <a:latin typeface="Calibri" panose="020F0502020204030204" pitchFamily="34" charset="0"/>
                <a:cs typeface="Calibri" panose="020F0502020204030204" pitchFamily="34" charset="0"/>
              </a:rPr>
              <a:t>Bóg jest Miłością </a:t>
            </a:r>
            <a:r>
              <a:rPr lang="pl-PL" sz="2400" dirty="0">
                <a:solidFill>
                  <a:srgbClr val="0070C0"/>
                </a:solidFill>
                <a:latin typeface="Calibri" panose="020F0502020204030204" pitchFamily="34" charset="0"/>
                <a:cs typeface="Calibri" panose="020F0502020204030204" pitchFamily="34" charset="0"/>
              </a:rPr>
              <a:t>(por. 1 J 4,16)</a:t>
            </a:r>
            <a:endParaRPr lang="pl-PL" sz="2400" kern="0" dirty="0">
              <a:solidFill>
                <a:srgbClr val="0070C0"/>
              </a:solidFill>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FB4A6974-4663-4E27-8769-97B58DFE1560}"/>
              </a:ext>
            </a:extLst>
          </p:cNvPr>
          <p:cNvSpPr txBox="1">
            <a:spLocks/>
          </p:cNvSpPr>
          <p:nvPr/>
        </p:nvSpPr>
        <p:spPr>
          <a:xfrm>
            <a:off x="1035291" y="5805264"/>
            <a:ext cx="7779095" cy="767158"/>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r>
              <a:rPr lang="pl-PL" sz="2400" dirty="0">
                <a:solidFill>
                  <a:srgbClr val="0070C0"/>
                </a:solidFill>
                <a:latin typeface="Calibri" panose="020F0502020204030204" pitchFamily="34" charset="0"/>
                <a:cs typeface="Calibri" panose="020F0502020204030204" pitchFamily="34" charset="0"/>
              </a:rPr>
              <a:t>„To jest moje przykazanie, abyście się wzajemnie miłowali, tak jak Ja was umiłowałem” (J 15, 12)</a:t>
            </a:r>
            <a:endParaRPr lang="pl-PL" sz="2400" kern="0" dirty="0">
              <a:solidFill>
                <a:srgbClr val="0070C0"/>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117FC0CC-82E1-446D-9B42-052C3C3841B0}"/>
              </a:ext>
            </a:extLst>
          </p:cNvPr>
          <p:cNvSpPr txBox="1">
            <a:spLocks/>
          </p:cNvSpPr>
          <p:nvPr/>
        </p:nvSpPr>
        <p:spPr>
          <a:xfrm>
            <a:off x="1047868" y="2850154"/>
            <a:ext cx="8136904" cy="230425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r>
              <a:rPr lang="pl-PL" sz="2400" dirty="0">
                <a:solidFill>
                  <a:srgbClr val="0070C0"/>
                </a:solidFill>
                <a:latin typeface="Calibri" panose="020F0502020204030204" pitchFamily="34" charset="0"/>
                <a:cs typeface="Calibri" panose="020F0502020204030204" pitchFamily="34" charset="0"/>
              </a:rPr>
              <a:t>On mu odpowiedział: «Będziesz miłował Pana Boga swego całym swoim sercem, całą swoją duszą i całym swoim umysłem. To jest największe i pierwsze przykazanie. Drugie podobne jest do niego: Będziesz miłował swego bliźniego jak siebie samego. Na tych dwóch przykazaniach opiera się całe Prawo i Prorocy».  (Mt 22, 37-40)</a:t>
            </a:r>
            <a:endParaRPr lang="pl-PL" sz="2400" kern="0" dirty="0">
              <a:solidFill>
                <a:srgbClr val="0070C0"/>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88A23E4-73FF-4E07-9FFC-CBC840216D0E}"/>
              </a:ext>
            </a:extLst>
          </p:cNvPr>
          <p:cNvSpPr txBox="1">
            <a:spLocks/>
          </p:cNvSpPr>
          <p:nvPr/>
        </p:nvSpPr>
        <p:spPr>
          <a:xfrm>
            <a:off x="1035291" y="1384813"/>
            <a:ext cx="7779095" cy="119920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r>
              <a:rPr lang="pl-PL" sz="2400" dirty="0">
                <a:solidFill>
                  <a:srgbClr val="0070C0"/>
                </a:solidFill>
                <a:latin typeface="Calibri" panose="020F0502020204030204" pitchFamily="34" charset="0"/>
                <a:cs typeface="Calibri" panose="020F0502020204030204" pitchFamily="34" charset="0"/>
              </a:rPr>
              <a:t>Tak bowiem Bóg umiłował świat, że Syna swego Jednorodzonego dał, aby każdy, kto w Niego wierzy, nie zginął, ale miał życie wieczne. (J 3, 16)</a:t>
            </a:r>
            <a:endParaRPr lang="pl-PL" sz="2400" kern="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246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dvAuto="0"/>
      <p:bldP spid="4" grpId="0" build="p" advAuto="0"/>
      <p:bldP spid="5" grpId="0" build="p" advAuto="0"/>
      <p:bldP spid="6" grpId="0" build="p" advAuto="0"/>
    </p:bldLst>
  </p:timing>
</p:sld>
</file>

<file path=ppt/theme/theme1.xml><?xml version="1.0" encoding="utf-8"?>
<a:theme xmlns:a="http://schemas.openxmlformats.org/drawingml/2006/main" name="togethernes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Togetherness design slides</Template>
  <TotalTime>4171</TotalTime>
  <Words>1722</Words>
  <Application>Microsoft Office PowerPoint</Application>
  <PresentationFormat>On-screen Show (4:3)</PresentationFormat>
  <Paragraphs>269</Paragraphs>
  <Slides>40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Symbol</vt:lpstr>
      <vt:lpstr>Wingdings</vt:lpstr>
      <vt:lpstr>Wingdings 2</vt:lpstr>
      <vt:lpstr>Wingdings 3</vt:lpstr>
      <vt:lpstr>togetherness</vt:lpstr>
      <vt:lpstr>PowerPoint Presentation</vt:lpstr>
      <vt:lpstr>Relacje</vt:lpstr>
      <vt:lpstr>Księga Rodzaju</vt:lpstr>
      <vt:lpstr>Często używany obraz: małżeństwo zakonem</vt:lpstr>
      <vt:lpstr>PowerPoint Presentation</vt:lpstr>
      <vt:lpstr>PowerPoint Presentation</vt:lpstr>
      <vt:lpstr>PowerPoint Presentation</vt:lpstr>
      <vt:lpstr>PowerPoint Presentation</vt:lpstr>
      <vt:lpstr>PowerPoint Presentation</vt:lpstr>
      <vt:lpstr>Małżeńskie rady ewangeliczne</vt:lpstr>
      <vt:lpstr>Małżeńskie rady ewangeliczne</vt:lpstr>
      <vt:lpstr>Małżeńskie rady ewangeliczne</vt:lpstr>
      <vt:lpstr>Małżeńskie rady ewangeliczne</vt:lpstr>
      <vt:lpstr>«Błogosławieni czystego serca, albowiem oni Boga oglądać będą»  (Mt 5, 8) </vt:lpstr>
      <vt:lpstr>Czystość, ubóstwo i posłuszeństwo  w małżeństwie</vt:lpstr>
      <vt:lpstr>Czystość, ubóstwo i posłuszeństwo w małżeństwie</vt:lpstr>
      <vt:lpstr>Czystość, ubóstwo i posłuszeństwo w małżeństwie</vt:lpstr>
      <vt:lpstr>PowerPoint Presentation</vt:lpstr>
      <vt:lpstr>Relacje</vt:lpstr>
      <vt:lpstr>PowerPoint Presentation</vt:lpstr>
      <vt:lpstr>Cztery Miłości</vt:lpstr>
      <vt:lpstr>PowerPoint Presentation</vt:lpstr>
      <vt:lpstr>PowerPoint Presentation</vt:lpstr>
      <vt:lpstr>PowerPoint Presentation</vt:lpstr>
      <vt:lpstr>Cztery najważniejsze funkcje męża-ojca</vt:lpstr>
      <vt:lpstr>Niezbędne cechy męża-ojca</vt:lpstr>
      <vt:lpstr>Pytania o władzę ojca i męża w domu</vt:lpstr>
      <vt:lpstr>Najważniejsze funkcje żony-matki</vt:lpstr>
      <vt:lpstr>Córka</vt:lpstr>
      <vt:lpstr>PowerPoint Presentation</vt:lpstr>
      <vt:lpstr>Relacje córka - matka</vt:lpstr>
      <vt:lpstr>Jak rozmawiać z dziećmi  o płciowości, czyli</vt:lpstr>
      <vt:lpstr>Materiały i ciąg dalszy…</vt:lpstr>
      <vt:lpstr>Dylematy i trudności</vt:lpstr>
      <vt:lpstr>Dlaczego musimy rozmawiać?</vt:lpstr>
      <vt:lpstr>Dlaczego musimy rozmawiać?</vt:lpstr>
      <vt:lpstr>Przyczyny oporów w podejmowaniu rozmów</vt:lpstr>
      <vt:lpstr>Kiedy rozmawiać?</vt:lpstr>
      <vt:lpstr>Jak rozmawiać?</vt:lpstr>
      <vt:lpstr>Podstawowe zasady rozmowy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Togetherness</dc:title>
  <dc:creator>Waldek Tlaga</dc:creator>
  <cp:keywords/>
  <cp:lastModifiedBy>Waldemar Tlaga</cp:lastModifiedBy>
  <cp:revision>363</cp:revision>
  <dcterms:created xsi:type="dcterms:W3CDTF">2013-04-18T18:36:53Z</dcterms:created>
  <dcterms:modified xsi:type="dcterms:W3CDTF">2018-05-26T17:37:07Z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TC103368199990</vt:lpwstr>
  </property>
</Properties>
</file>