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18" r:id="rId2"/>
    <p:sldId id="444" r:id="rId3"/>
    <p:sldId id="445" r:id="rId4"/>
    <p:sldId id="441" r:id="rId5"/>
    <p:sldId id="442" r:id="rId6"/>
    <p:sldId id="400" r:id="rId7"/>
    <p:sldId id="401" r:id="rId8"/>
    <p:sldId id="393" r:id="rId9"/>
    <p:sldId id="399" r:id="rId10"/>
    <p:sldId id="384" r:id="rId11"/>
    <p:sldId id="385" r:id="rId12"/>
    <p:sldId id="379" r:id="rId13"/>
    <p:sldId id="382" r:id="rId14"/>
    <p:sldId id="383" r:id="rId15"/>
    <p:sldId id="387" r:id="rId16"/>
    <p:sldId id="388" r:id="rId17"/>
    <p:sldId id="391" r:id="rId18"/>
    <p:sldId id="359" r:id="rId19"/>
    <p:sldId id="395" r:id="rId20"/>
    <p:sldId id="428" r:id="rId21"/>
    <p:sldId id="429" r:id="rId22"/>
    <p:sldId id="374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30" r:id="rId31"/>
    <p:sldId id="431" r:id="rId32"/>
    <p:sldId id="432" r:id="rId33"/>
    <p:sldId id="433" r:id="rId34"/>
    <p:sldId id="434" r:id="rId35"/>
    <p:sldId id="269" r:id="rId36"/>
    <p:sldId id="435" r:id="rId37"/>
    <p:sldId id="420" r:id="rId38"/>
    <p:sldId id="419" r:id="rId39"/>
    <p:sldId id="375" r:id="rId40"/>
    <p:sldId id="443" r:id="rId41"/>
    <p:sldId id="404" r:id="rId42"/>
    <p:sldId id="340" r:id="rId43"/>
    <p:sldId id="405" r:id="rId44"/>
    <p:sldId id="43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emar Tlaga" initials="WT" lastIdx="2" clrIdx="0">
    <p:extLst>
      <p:ext uri="{19B8F6BF-5375-455C-9EA6-DF929625EA0E}">
        <p15:presenceInfo xmlns:p15="http://schemas.microsoft.com/office/powerpoint/2012/main" userId="f78e0306a9649b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20000"/>
    <a:srgbClr val="BEB8A8"/>
    <a:srgbClr val="FF66FF"/>
    <a:srgbClr val="BBE0E3"/>
    <a:srgbClr val="66CCFF"/>
    <a:srgbClr val="FFCCFF"/>
    <a:srgbClr val="568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78" autoAdjust="0"/>
    <p:restoredTop sz="95501" autoAdjust="0"/>
  </p:normalViewPr>
  <p:slideViewPr>
    <p:cSldViewPr>
      <p:cViewPr varScale="1">
        <p:scale>
          <a:sx n="88" d="100"/>
          <a:sy n="88" d="100"/>
        </p:scale>
        <p:origin x="10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3D57189-FC98-45F8-B7EA-AC1C91B2A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/>
              <a:t>I trwa ten straszny cud po dziś dzień,</a:t>
            </a:r>
          </a:p>
          <a:p>
            <a:r>
              <a:rPr lang="pl-PL" sz="800" dirty="0"/>
              <a:t>Powtarza</a:t>
            </a:r>
            <a:r>
              <a:rPr lang="pl-PL" sz="800" baseline="0" dirty="0"/>
              <a:t> się rok za rokiem,</a:t>
            </a:r>
          </a:p>
          <a:p>
            <a:r>
              <a:rPr lang="pl-PL" sz="800" baseline="0" dirty="0"/>
              <a:t>I mężom żonek ród,</a:t>
            </a:r>
          </a:p>
          <a:p>
            <a:r>
              <a:rPr lang="pl-PL" sz="800" baseline="0" dirty="0"/>
              <a:t>Ciągle wychodzi bokiem… </a:t>
            </a:r>
            <a:r>
              <a:rPr lang="pl-PL" sz="800" baseline="0" dirty="0">
                <a:sym typeface="Wingdings" panose="05000000000000000000" pitchFamily="2" charset="2"/>
              </a:rPr>
              <a:t></a:t>
            </a: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Nie ma różnic pomiędzy kobietami</a:t>
            </a:r>
            <a:r>
              <a:rPr lang="pl-PL" baseline="0" dirty="0"/>
              <a:t> i mężczyznami w sferze intelektu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Maria Magdalena</a:t>
            </a:r>
            <a:r>
              <a:rPr lang="pl-PL" baseline="0" dirty="0"/>
              <a:t> pierwsza spotkała Żywego Jezusa po zmartwychwstaniu – ale go nie poznała</a:t>
            </a:r>
          </a:p>
          <a:p>
            <a:pPr marL="228600" indent="-228600">
              <a:buAutoNum type="arabicPeriod"/>
            </a:pPr>
            <a:r>
              <a:rPr lang="pl-PL" baseline="0" dirty="0"/>
              <a:t>Rozpoznała Go, gdy wymówił jej imię – między Stwórcą a stworzeniem istnieje unikalna relacja</a:t>
            </a:r>
          </a:p>
          <a:p>
            <a:pPr marL="228600" indent="-228600">
              <a:buAutoNum type="arabicPeriod"/>
            </a:pPr>
            <a:r>
              <a:rPr lang="pl-PL" baseline="0" dirty="0"/>
              <a:t>Każda kobieta w stanie błogosławionym też rozpoznaje życie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8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Jak mała Asia pomogła zajętemu tacie naprawić drzwi do łazienki</a:t>
            </a:r>
          </a:p>
          <a:p>
            <a:pPr marL="228600" indent="-228600">
              <a:buAutoNum type="arabicPeriod"/>
            </a:pPr>
            <a:r>
              <a:rPr lang="pl-PL" dirty="0"/>
              <a:t>„Moje wielkie greckie</a:t>
            </a:r>
            <a:r>
              <a:rPr lang="pl-PL" baseline="0" dirty="0"/>
              <a:t> wesele”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Św. Bernard z Clairvaux, pismo „De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consideratione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”, adresowane do papieża Eugeniusza III (jego byłego ucznia). «Oto – pisze – dokąd przywieść mogą cię te przeklęte zajęcia, jeżeli będziesz nadal się w nich gubił […], niczego z siebie nie pozostawiając dla siebie» (II, 3). </a:t>
            </a:r>
            <a:r>
              <a:rPr lang="pl-PL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«Nie są [one] niczym innym jak cierpieniem ducha, zatraceniem umysłu, zagubieniem łaski» (II, 3).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/>
              <a:t>I trwa ten straszny cud po dziś dzień,</a:t>
            </a:r>
          </a:p>
          <a:p>
            <a:r>
              <a:rPr lang="pl-PL" sz="800" dirty="0"/>
              <a:t>Powtarza</a:t>
            </a:r>
            <a:r>
              <a:rPr lang="pl-PL" sz="800" baseline="0" dirty="0"/>
              <a:t> się rok za rokiem,</a:t>
            </a:r>
          </a:p>
          <a:p>
            <a:r>
              <a:rPr lang="pl-PL" sz="800" baseline="0" dirty="0"/>
              <a:t>I mężom żonek ród,</a:t>
            </a:r>
          </a:p>
          <a:p>
            <a:r>
              <a:rPr lang="pl-PL" sz="800" baseline="0" dirty="0"/>
              <a:t>Ciągle wychodzi bokiem… </a:t>
            </a:r>
            <a:r>
              <a:rPr lang="pl-PL" sz="800" baseline="0" dirty="0">
                <a:sym typeface="Wingdings" panose="05000000000000000000" pitchFamily="2" charset="2"/>
              </a:rPr>
              <a:t></a:t>
            </a: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4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Dowcip o złotej rybce (bezrobotny,</a:t>
            </a:r>
            <a:r>
              <a:rPr lang="pl-PL" baseline="0" dirty="0"/>
              <a:t> autostrada z Hawajów na kontynent (ok. 6500 km)</a:t>
            </a:r>
          </a:p>
          <a:p>
            <a:pPr marL="228600" indent="-228600">
              <a:buAutoNum type="arabicPeriod"/>
            </a:pPr>
            <a:r>
              <a:rPr lang="pl-PL" baseline="0" dirty="0"/>
              <a:t>Mężczyzna – karm i chwal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Maryja pod krzyżem Syna</a:t>
            </a:r>
          </a:p>
          <a:p>
            <a:pPr marL="228600" indent="-228600">
              <a:buAutoNum type="arabicPeriod"/>
            </a:pPr>
            <a:r>
              <a:rPr lang="pl-PL" dirty="0"/>
              <a:t>Matka Teresa w slumsach Kalkuty</a:t>
            </a:r>
          </a:p>
          <a:p>
            <a:pPr marL="228600" indent="-228600">
              <a:buAutoNum type="arabicPeriod"/>
            </a:pPr>
            <a:r>
              <a:rPr lang="pl-PL" dirty="0"/>
              <a:t>Kobieta koncentruje się na osobie, mężczyzna na rzeczy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57189-FC98-45F8-B7EA-AC1C91B2AF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248275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7627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5810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08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6746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0199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0085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08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3095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7125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0381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7324315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260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60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162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0673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9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65455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4749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0502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6" r:id="rId3"/>
    <p:sldLayoutId id="214748367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8" r:id="rId11"/>
    <p:sldLayoutId id="2147483679" r:id="rId12"/>
    <p:sldLayoutId id="2147483674" r:id="rId13"/>
    <p:sldLayoutId id="2147483680" r:id="rId14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dog&#10;&#10;Description generated with high confidence">
            <a:extLst>
              <a:ext uri="{FF2B5EF4-FFF2-40B4-BE49-F238E27FC236}">
                <a16:creationId xmlns:a16="http://schemas.microsoft.com/office/drawing/2014/main" id="{0818115B-7CCF-431F-94F5-AF886D4C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" y="0"/>
            <a:ext cx="8703835" cy="685800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5A0DBC23-8114-4C69-9A2C-EE5215CC1E79}"/>
              </a:ext>
            </a:extLst>
          </p:cNvPr>
          <p:cNvSpPr txBox="1">
            <a:spLocks/>
          </p:cNvSpPr>
          <p:nvPr/>
        </p:nvSpPr>
        <p:spPr>
          <a:xfrm>
            <a:off x="430419" y="5805264"/>
            <a:ext cx="8236291" cy="890464"/>
          </a:xfrm>
          <a:prstGeom prst="rect">
            <a:avLst/>
          </a:prstGeom>
          <a:effectLst>
            <a:outerShdw blurRad="50800" dist="38100" dir="18900000" algn="bl" rotWithShape="0">
              <a:prstClr val="black"/>
            </a:outerShdw>
          </a:effec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800" i="1" kern="0" dirty="0">
                <a:solidFill>
                  <a:schemeClr val="bg1"/>
                </a:solidFill>
                <a:latin typeface="Calibri" panose="020F0502020204030204" pitchFamily="34" charset="0"/>
              </a:rPr>
              <a:t>I rzekł Bóg: „Uczynimy ludzi na Nasz obraz, podobnych do nas”…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800" i="1" kern="0" dirty="0">
                <a:solidFill>
                  <a:schemeClr val="bg1"/>
                </a:solidFill>
                <a:latin typeface="Calibri" panose="020F0502020204030204" pitchFamily="34" charset="0"/>
              </a:rPr>
              <a:t>I stworzył Bóg ludzi na swój obraz: na obraz Boży ich stworzył.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800" i="1" kern="0" dirty="0">
                <a:solidFill>
                  <a:schemeClr val="bg1"/>
                </a:solidFill>
                <a:latin typeface="Calibri" panose="020F0502020204030204" pitchFamily="34" charset="0"/>
              </a:rPr>
              <a:t>Stworzył ich jako mężczyznę i kobietę. Rdz 1, 26, 27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91538A2-22E7-4A56-AA99-0496E58B3C0B}"/>
              </a:ext>
            </a:extLst>
          </p:cNvPr>
          <p:cNvSpPr txBox="1">
            <a:spLocks/>
          </p:cNvSpPr>
          <p:nvPr/>
        </p:nvSpPr>
        <p:spPr>
          <a:xfrm>
            <a:off x="467544" y="20149"/>
            <a:ext cx="3267774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Kobieta i Mężczyzna</a:t>
            </a:r>
            <a:endParaRPr lang="en-GB" b="1" kern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2A81F92-AC8D-4D37-ABB2-175928B6095A}"/>
              </a:ext>
            </a:extLst>
          </p:cNvPr>
          <p:cNvSpPr txBox="1">
            <a:spLocks/>
          </p:cNvSpPr>
          <p:nvPr/>
        </p:nvSpPr>
        <p:spPr>
          <a:xfrm>
            <a:off x="5408684" y="0"/>
            <a:ext cx="3267774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Różnice i komunikacja</a:t>
            </a:r>
            <a:endParaRPr lang="en-GB" b="1" kern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6308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Kobieta a mężczyzna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2592288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Boska tajemnica (o. Joachim Badeni)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jest istotą tak skomplikowaną, że jest niepoznawalna dla mężczyzny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jest dużo prostszy</a:t>
            </a:r>
          </a:p>
        </p:txBody>
      </p:sp>
    </p:spTree>
    <p:extLst>
      <p:ext uri="{BB962C8B-B14F-4D97-AF65-F5344CB8AC3E}">
        <p14:creationId xmlns:p14="http://schemas.microsoft.com/office/powerpoint/2010/main" val="172412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Kobieta a mężczyzna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988840"/>
            <a:ext cx="7560840" cy="2592288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– wielozadaniowa, jedno zadanie ją nudzi (to strata czasu)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– jednozadaniowy, ale tworzy dzieło, wiele zadań jednocześnie jest dla niego trudne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61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b="1" dirty="0" err="1">
                <a:latin typeface="Calibri" panose="020F0502020204030204" pitchFamily="34" charset="0"/>
              </a:rPr>
              <a:t>Kobieta</a:t>
            </a:r>
            <a:r>
              <a:rPr lang="en-US" sz="4400" b="1" dirty="0">
                <a:latin typeface="Calibri" panose="020F0502020204030204" pitchFamily="34" charset="0"/>
              </a:rPr>
              <a:t> a </a:t>
            </a:r>
            <a:r>
              <a:rPr lang="en-US" sz="4400" b="1" dirty="0" err="1">
                <a:latin typeface="Calibri" panose="020F0502020204030204" pitchFamily="34" charset="0"/>
              </a:rPr>
              <a:t>mężczyzna</a:t>
            </a:r>
            <a:endParaRPr lang="pl-PL" sz="4400" b="1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20552" y="1772816"/>
            <a:ext cx="72598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Kobieta potrafi dniami i nocami trwać na "dyżurze" przy tych, którzy potrzebują jej obecności – jej organizm jest zaskakująco wytrzymały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Mężczyzna jest zdolny do cięższej pracy, ale potrzebuje regularnego odpoczynku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Kobiece cechy - wrażliwość na piękno, troska o innych, bezinteresowność, czystość, gościnność, kultura bycia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mobilizują mężczyzn do budowania społeczeństwa, w którym osoby są ważniejsze niż rzeczy</a:t>
            </a:r>
          </a:p>
        </p:txBody>
      </p:sp>
    </p:spTree>
    <p:extLst>
      <p:ext uri="{BB962C8B-B14F-4D97-AF65-F5344CB8AC3E}">
        <p14:creationId xmlns:p14="http://schemas.microsoft.com/office/powerpoint/2010/main" val="278229442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618" y="365125"/>
            <a:ext cx="7175732" cy="6876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sz="4400" b="1" dirty="0">
                <a:latin typeface="Calibri" panose="020F0502020204030204" pitchFamily="34" charset="0"/>
              </a:rPr>
              <a:t>Psychika i duchowość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9618" y="1490633"/>
            <a:ext cx="7259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dirty="0">
                <a:solidFill>
                  <a:srgbClr val="FF3300"/>
                </a:solidFill>
                <a:latin typeface="Calibri" panose="020F0502020204030204" pitchFamily="34" charset="0"/>
              </a:rPr>
              <a:t>Odmienność i komplementarność psychiki kobiety i mężczyzny</a:t>
            </a:r>
            <a:endParaRPr lang="en-GB" sz="20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618" y="2060848"/>
            <a:ext cx="740884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Kobieca psychika jest lepiej dostosowana do kontaktu z osobami w sytuacjach, kiedy trzeba jednocześnie myśleć i odczuwać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funkcjonują na zasadzie współzależności - mężczyźni bardziej szukają niezależności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chętniej pomagają i przyjmują pomoc</a:t>
            </a:r>
          </a:p>
          <a:p>
            <a:pPr marL="355600" indent="-355600">
              <a:spcBef>
                <a:spcPts val="18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Kobieta jest silniej powiązana z duchowością (mężczyzna z cielesnością) -  łatwiej panuje nad pożądaniem i uczy mężczyzn właściwej kolejności więzi</a:t>
            </a:r>
          </a:p>
        </p:txBody>
      </p:sp>
    </p:spTree>
    <p:extLst>
      <p:ext uri="{BB962C8B-B14F-4D97-AF65-F5344CB8AC3E}">
        <p14:creationId xmlns:p14="http://schemas.microsoft.com/office/powerpoint/2010/main" val="28464951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15373"/>
            <a:ext cx="78867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sz="4400" b="1" dirty="0">
                <a:latin typeface="Calibri" panose="020F0502020204030204" pitchFamily="34" charset="0"/>
              </a:rPr>
              <a:t>Psychika i duchowość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1094" y="980729"/>
            <a:ext cx="6716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dirty="0">
                <a:solidFill>
                  <a:srgbClr val="FF3300"/>
                </a:solidFill>
                <a:latin typeface="Calibri" panose="020F0502020204030204" pitchFamily="34" charset="0"/>
              </a:rPr>
              <a:t>Odmienność i komplementarność psychiki kobiety i mężczyzny</a:t>
            </a:r>
            <a:endParaRPr lang="en-GB" sz="200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442195"/>
            <a:ext cx="82683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mówią więcej i chętniej niż mężczyźni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 ponieważ ludzie są bardziej intrygujący i skomplikowani niż przedmioty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Mężczyźni nie mają przymusu mówienie o swoich problemach, koncentrują się na ich rozwiązaniu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mają uszy, które więcej słyszą oraz oczy, które lepiej widzą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Kobiety łatwiej wczuwają się w myśli i przeżycia własne oraz swoich rozmówców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latin typeface="Calibri" panose="020F0502020204030204" pitchFamily="34" charset="0"/>
              </a:rPr>
              <a:t>W sferze duchowej kobiety i mężczyźni są do siebie podobni</a:t>
            </a:r>
          </a:p>
          <a:p>
            <a:pPr marL="355600" indent="-355600">
              <a:spcBef>
                <a:spcPts val="1200"/>
              </a:spcBef>
              <a:buFont typeface="Wingdings 3" panose="05040102010807070707" pitchFamily="18" charset="2"/>
              <a:buChar char=""/>
              <a:defRPr/>
            </a:pPr>
            <a:r>
              <a:rPr lang="pl-PL" sz="2400" dirty="0">
                <a:latin typeface="Calibri" panose="020F0502020204030204" pitchFamily="34" charset="0"/>
              </a:rPr>
              <a:t>Mają tę samą godność oraz to samo powołanie do życia w świętości, miłości i prawdzie</a:t>
            </a:r>
          </a:p>
        </p:txBody>
      </p:sp>
    </p:spTree>
    <p:extLst>
      <p:ext uri="{BB962C8B-B14F-4D97-AF65-F5344CB8AC3E}">
        <p14:creationId xmlns:p14="http://schemas.microsoft.com/office/powerpoint/2010/main" val="426350886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5125"/>
            <a:ext cx="7111702" cy="831627"/>
          </a:xfr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Intuicja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556792"/>
            <a:ext cx="7272808" cy="201622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intuicyjnie szuka dobra i widzi zło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Mężczyzna szuka prawdy i głosi ją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Kobieca intuicja jest związana z życiem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13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96" y="365125"/>
            <a:ext cx="7114654" cy="759619"/>
          </a:xfr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Serce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0696" y="1700808"/>
            <a:ext cx="7272808" cy="3600400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kieruje się bardziej sercem, a mężczyzna bardziej rozumem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r>
              <a:rPr lang="pl-PL" sz="2800" kern="0" dirty="0">
                <a:solidFill>
                  <a:srgbClr val="0070C0"/>
                </a:solidFill>
                <a:latin typeface="Calibri" panose="020F0502020204030204" pitchFamily="34" charset="0"/>
              </a:rPr>
              <a:t>Kobieta żyje w świecie osób – mężczyzna w świecie rzeczy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Wingdings 3" panose="05040102010807070707" pitchFamily="18" charset="2"/>
              <a:buChar char=""/>
              <a:defRPr/>
            </a:pPr>
            <a:endParaRPr lang="pl-PL" sz="28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52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095" y="1866973"/>
            <a:ext cx="6111321" cy="148868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pl-PL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he queen reigns but does not rule</a:t>
            </a:r>
            <a:r>
              <a:rPr lang="pl-PL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b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Królowa panuje ale nie rządzi</a:t>
            </a:r>
          </a:p>
          <a:p>
            <a:pPr>
              <a:spcBef>
                <a:spcPts val="1800"/>
              </a:spcBef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Mężczyzna głową, kobieta szyją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25" y="172584"/>
            <a:ext cx="7886700" cy="1551707"/>
          </a:xfrm>
        </p:spPr>
        <p:txBody>
          <a:bodyPr>
            <a:no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Kobieta - dar działania wpływem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2025" y="3558988"/>
            <a:ext cx="7746439" cy="10081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800"/>
              </a:spcBef>
              <a:buNone/>
            </a:pPr>
            <a:r>
              <a:rPr lang="pl-PL" sz="2400" b="1" kern="0" dirty="0">
                <a:latin typeface="Calibri" panose="020F0502020204030204" pitchFamily="34" charset="0"/>
              </a:rPr>
              <a:t>Mężczyzna czuje się najbardziej odpowiedzialny tylko za decyzje, które sam podjął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pl-PL" sz="2400" b="1" kern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7510" y="4770453"/>
            <a:ext cx="7750954" cy="14950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Mąż ma za zadanie uczynić żonę bardziej kobietą 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 kobieta ma za zadanie uczynić męża bardziej mężczyzną*</a:t>
            </a:r>
            <a:endParaRPr lang="pl-PL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7095" y="6347629"/>
            <a:ext cx="7881629" cy="3198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pl-PL" sz="2000" dirty="0">
                <a:latin typeface="Calibri" panose="020F0502020204030204" pitchFamily="34" charset="0"/>
              </a:rPr>
              <a:t>(*) Papież Franciszek, 14 II 2014 — Spotkanie z parami narzeczonych</a:t>
            </a:r>
            <a:endParaRPr lang="pl-PL" sz="20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1910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041850" y="333467"/>
            <a:ext cx="314784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2800" b="1" cap="none" dirty="0">
                <a:latin typeface="Calibri" panose="020F0502020204030204" pitchFamily="34" charset="0"/>
              </a:rPr>
              <a:t>Przykład – geniusz działania wpływem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69829" y="6275281"/>
            <a:ext cx="1189790" cy="360040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i="1" kern="0" dirty="0">
                <a:solidFill>
                  <a:srgbClr val="0070C0"/>
                </a:solidFill>
                <a:latin typeface="Calibri" panose="020F0502020204030204" pitchFamily="34" charset="0"/>
              </a:rPr>
              <a:t>J 2, 3-5</a:t>
            </a:r>
            <a:endParaRPr lang="pl-PL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30771" y="4350676"/>
            <a:ext cx="5917841" cy="236127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Bef>
                <a:spcPts val="600"/>
              </a:spcBef>
              <a:buFont typeface="Wingdings 3" panose="05040102010807070707" pitchFamily="18" charset="2"/>
              <a:buChar char=""/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Matka Jezusa mówi do Niego: </a:t>
            </a:r>
          </a:p>
          <a:p>
            <a:pPr marL="723900" lvl="1">
              <a:spcBef>
                <a:spcPts val="600"/>
              </a:spcBef>
              <a:defRPr/>
            </a:pPr>
            <a:r>
              <a:rPr lang="pl-PL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„Nie mają już wina”</a:t>
            </a:r>
          </a:p>
          <a:p>
            <a:pPr marL="342900" indent="-342900">
              <a:spcBef>
                <a:spcPts val="600"/>
              </a:spcBef>
              <a:buFont typeface="Wingdings 3" panose="05040102010807070707" pitchFamily="18" charset="2"/>
              <a:buChar char=""/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Jezus jej odpowiedział: </a:t>
            </a:r>
          </a:p>
          <a:p>
            <a:pPr marL="723900" lvl="1">
              <a:spcBef>
                <a:spcPts val="600"/>
              </a:spcBef>
              <a:defRPr/>
            </a:pPr>
            <a:r>
              <a:rPr lang="pl-PL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„Czyż to moja lub Twoja sprawa, Niewiasto?”</a:t>
            </a:r>
          </a:p>
          <a:p>
            <a:pPr marL="342900" indent="-342900">
              <a:spcBef>
                <a:spcPts val="600"/>
              </a:spcBef>
              <a:buFont typeface="Wingdings 3" panose="05040102010807070707" pitchFamily="18" charset="2"/>
              <a:buChar char=""/>
              <a:defRPr/>
            </a:pPr>
            <a:r>
              <a:rPr lang="pl-PL" kern="0" dirty="0">
                <a:solidFill>
                  <a:srgbClr val="0070C0"/>
                </a:solidFill>
                <a:latin typeface="Calibri" panose="020F0502020204030204" pitchFamily="34" charset="0"/>
              </a:rPr>
              <a:t>Wtedy Matka Jego powiedziała:</a:t>
            </a:r>
          </a:p>
          <a:p>
            <a:pPr marL="723900" lvl="1">
              <a:spcBef>
                <a:spcPts val="600"/>
              </a:spcBef>
              <a:defRPr/>
            </a:pPr>
            <a:r>
              <a:rPr lang="pl-PL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„Zróbcie wszystko, cokolwiek wam powie”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92" y="332656"/>
            <a:ext cx="4669166" cy="34937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9692" y="3826432"/>
            <a:ext cx="4669166" cy="322648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1400" kern="0" dirty="0">
                <a:latin typeface="Calibri" panose="020F0502020204030204" pitchFamily="34" charset="0"/>
              </a:rPr>
              <a:t>Gody w Kanie Galilejskiej, Gerard David, Luwr ok. 1500</a:t>
            </a:r>
          </a:p>
        </p:txBody>
      </p:sp>
    </p:spTree>
    <p:extLst>
      <p:ext uri="{BB962C8B-B14F-4D97-AF65-F5344CB8AC3E}">
        <p14:creationId xmlns:p14="http://schemas.microsoft.com/office/powerpoint/2010/main" val="2757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  <p:bldP spid="6" grpId="0" build="p" advAuto="0"/>
      <p:bldP spid="7" grpId="0" build="p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3568" y="332655"/>
            <a:ext cx="8209607" cy="4896545"/>
            <a:chOff x="683568" y="332655"/>
            <a:chExt cx="8209607" cy="4896545"/>
          </a:xfrm>
        </p:grpSpPr>
        <p:sp>
          <p:nvSpPr>
            <p:cNvPr id="7" name="Oval 6"/>
            <p:cNvSpPr/>
            <p:nvPr/>
          </p:nvSpPr>
          <p:spPr>
            <a:xfrm>
              <a:off x="683568" y="332655"/>
              <a:ext cx="8209607" cy="48965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2362937" y="4149942"/>
              <a:ext cx="5134087" cy="72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4000"/>
                </a:lnSpc>
              </a:pPr>
              <a:r>
                <a:rPr lang="pl-PL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Sakrament Małżeństwa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85891"/>
            <a:ext cx="157480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34" y="1637212"/>
            <a:ext cx="1841500" cy="1841500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13308" y="5390527"/>
            <a:ext cx="5833343" cy="13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Warunek osiągnięcia komplementarności:</a:t>
            </a:r>
          </a:p>
          <a:p>
            <a:pPr marL="342900" indent="-342900" algn="ctr" eaLnBrk="1" hangingPunct="1">
              <a:lnSpc>
                <a:spcPct val="114000"/>
              </a:lnSpc>
              <a:buFont typeface="Wingdings 3" panose="05040102010807070707" pitchFamily="18" charset="2"/>
              <a:buChar char="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wzajemne oddanie</a:t>
            </a:r>
          </a:p>
          <a:p>
            <a:pPr marL="342900" indent="-342900" algn="ctr" eaLnBrk="1" hangingPunct="1">
              <a:lnSpc>
                <a:spcPct val="114000"/>
              </a:lnSpc>
              <a:buFont typeface="Wingdings 3" panose="05040102010807070707" pitchFamily="18" charset="2"/>
              <a:buChar char="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szacunek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999979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sz="4000" b="1" dirty="0">
                <a:latin typeface="Calibri" panose="020F0502020204030204" pitchFamily="34" charset="0"/>
              </a:rPr>
              <a:t>Mężczyzna i Kobieta</a:t>
            </a:r>
            <a:br>
              <a:rPr lang="en-US" sz="4000" b="1" dirty="0">
                <a:latin typeface="Calibri" panose="020F0502020204030204" pitchFamily="34" charset="0"/>
              </a:rPr>
            </a:br>
            <a:br>
              <a:rPr lang="pl-PL" sz="4000" b="1" dirty="0">
                <a:latin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Siła i Wrażliwość </a:t>
            </a:r>
            <a:b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Rozum i Serce </a:t>
            </a:r>
            <a:b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Władza i Miłość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4200" cy="411162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47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42AED-F0CB-443F-BAEE-0A2C16B7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637"/>
            <a:ext cx="9144000" cy="35887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A1AF1F-8920-4BFC-8A80-BA59213EB6DE}"/>
              </a:ext>
            </a:extLst>
          </p:cNvPr>
          <p:cNvSpPr txBox="1">
            <a:spLocks/>
          </p:cNvSpPr>
          <p:nvPr/>
        </p:nvSpPr>
        <p:spPr bwMode="auto">
          <a:xfrm>
            <a:off x="251520" y="404664"/>
            <a:ext cx="589756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b="1" kern="0" dirty="0">
                <a:latin typeface="Calibri" panose="020F0502020204030204" pitchFamily="34" charset="0"/>
              </a:rPr>
              <a:t>Stworzenie Adama</a:t>
            </a:r>
          </a:p>
        </p:txBody>
      </p:sp>
    </p:spTree>
    <p:extLst>
      <p:ext uri="{BB962C8B-B14F-4D97-AF65-F5344CB8AC3E}">
        <p14:creationId xmlns:p14="http://schemas.microsoft.com/office/powerpoint/2010/main" val="132492103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6" y="2183979"/>
            <a:ext cx="1785796" cy="2127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48880"/>
            <a:ext cx="1841500" cy="18415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3BC0269-42CB-43EB-8362-03CF1F6BB5F1}"/>
              </a:ext>
            </a:extLst>
          </p:cNvPr>
          <p:cNvSpPr/>
          <p:nvPr/>
        </p:nvSpPr>
        <p:spPr>
          <a:xfrm>
            <a:off x="2459550" y="1830597"/>
            <a:ext cx="2066292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Potrzeba kochania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462C9B-F77F-4772-AB21-F897657ACE02}"/>
              </a:ext>
            </a:extLst>
          </p:cNvPr>
          <p:cNvSpPr/>
          <p:nvPr/>
        </p:nvSpPr>
        <p:spPr>
          <a:xfrm>
            <a:off x="5210968" y="1826052"/>
            <a:ext cx="2078856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Potrzeba bycia kochanym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05A9648-2DAD-4958-BAC0-2C009E26728D}"/>
              </a:ext>
            </a:extLst>
          </p:cNvPr>
          <p:cNvSpPr/>
          <p:nvPr/>
        </p:nvSpPr>
        <p:spPr>
          <a:xfrm>
            <a:off x="2433417" y="3225035"/>
            <a:ext cx="2066292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Potrzeba bycia kochanym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0CFF77A-D405-4937-A288-EC78F8F54F2D}"/>
              </a:ext>
            </a:extLst>
          </p:cNvPr>
          <p:cNvSpPr/>
          <p:nvPr/>
        </p:nvSpPr>
        <p:spPr>
          <a:xfrm>
            <a:off x="5123030" y="3269630"/>
            <a:ext cx="2066292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Potrzeba bycia kochanym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BF676-11CE-45CD-9A4D-836C4F9DD519}"/>
              </a:ext>
            </a:extLst>
          </p:cNvPr>
          <p:cNvSpPr txBox="1"/>
          <p:nvPr/>
        </p:nvSpPr>
        <p:spPr>
          <a:xfrm>
            <a:off x="4572000" y="1746136"/>
            <a:ext cx="551030" cy="3046988"/>
          </a:xfrm>
          <a:prstGeom prst="rect">
            <a:avLst/>
          </a:prstGeom>
          <a:solidFill>
            <a:srgbClr val="BBE0E3"/>
          </a:solidFill>
          <a:ln>
            <a:solidFill>
              <a:srgbClr val="66CCFF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Ę</a:t>
            </a: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B66FD2-02D8-49F9-B107-59970EBE1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5616" y="332656"/>
            <a:ext cx="72008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cap="none" dirty="0">
                <a:latin typeface="Calibri" panose="020F0502020204030204" pitchFamily="34" charset="0"/>
              </a:rPr>
              <a:t>Podstawowe potrzeby</a:t>
            </a:r>
          </a:p>
        </p:txBody>
      </p:sp>
    </p:spTree>
    <p:extLst>
      <p:ext uri="{BB962C8B-B14F-4D97-AF65-F5344CB8AC3E}">
        <p14:creationId xmlns:p14="http://schemas.microsoft.com/office/powerpoint/2010/main" val="267741739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8" y="3014321"/>
            <a:ext cx="1785796" cy="2127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5759"/>
            <a:ext cx="1841500" cy="18415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3BC0269-42CB-43EB-8362-03CF1F6BB5F1}"/>
              </a:ext>
            </a:extLst>
          </p:cNvPr>
          <p:cNvSpPr/>
          <p:nvPr/>
        </p:nvSpPr>
        <p:spPr>
          <a:xfrm>
            <a:off x="1846736" y="1796385"/>
            <a:ext cx="1338111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Intencja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462C9B-F77F-4772-AB21-F897657ACE02}"/>
              </a:ext>
            </a:extLst>
          </p:cNvPr>
          <p:cNvSpPr/>
          <p:nvPr/>
        </p:nvSpPr>
        <p:spPr>
          <a:xfrm>
            <a:off x="3211395" y="1796385"/>
            <a:ext cx="1634886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Sposób przekazu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05A9648-2DAD-4958-BAC0-2C009E26728D}"/>
              </a:ext>
            </a:extLst>
          </p:cNvPr>
          <p:cNvSpPr/>
          <p:nvPr/>
        </p:nvSpPr>
        <p:spPr>
          <a:xfrm>
            <a:off x="1543455" y="5166161"/>
            <a:ext cx="1870938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Interpretacja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0CFF77A-D405-4937-A288-EC78F8F54F2D}"/>
              </a:ext>
            </a:extLst>
          </p:cNvPr>
          <p:cNvSpPr/>
          <p:nvPr/>
        </p:nvSpPr>
        <p:spPr>
          <a:xfrm>
            <a:off x="5089122" y="5166161"/>
            <a:ext cx="1620416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Sposób przekazu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B66FD2-02D8-49F9-B107-59970EBE1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5616" y="332655"/>
            <a:ext cx="7200800" cy="10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cap="none" dirty="0">
                <a:latin typeface="Calibri" panose="020F0502020204030204" pitchFamily="34" charset="0"/>
              </a:rPr>
              <a:t>Komunikacja -</a:t>
            </a:r>
            <a:br>
              <a:rPr lang="pl-PL" sz="3600" b="1" cap="none" dirty="0">
                <a:latin typeface="Calibri" panose="020F0502020204030204" pitchFamily="34" charset="0"/>
              </a:rPr>
            </a:br>
            <a:r>
              <a:rPr lang="pl-PL" sz="3600" b="1" cap="none" dirty="0">
                <a:latin typeface="Calibri" panose="020F0502020204030204" pitchFamily="34" charset="0"/>
              </a:rPr>
              <a:t>kanały przekazywania informacji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4206C28-5F12-4768-9F67-BA2DCFB1D922}"/>
              </a:ext>
            </a:extLst>
          </p:cNvPr>
          <p:cNvSpPr/>
          <p:nvPr/>
        </p:nvSpPr>
        <p:spPr>
          <a:xfrm>
            <a:off x="5033761" y="1802298"/>
            <a:ext cx="1506648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Sposób odbioru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FBB452-F236-4394-B2CF-18318C4B0C65}"/>
              </a:ext>
            </a:extLst>
          </p:cNvPr>
          <p:cNvSpPr/>
          <p:nvPr/>
        </p:nvSpPr>
        <p:spPr>
          <a:xfrm>
            <a:off x="6553744" y="1799833"/>
            <a:ext cx="1841500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Interpretacja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77D7DE5-9B89-4EE1-8549-0AC2ACEA2290}"/>
              </a:ext>
            </a:extLst>
          </p:cNvPr>
          <p:cNvSpPr/>
          <p:nvPr/>
        </p:nvSpPr>
        <p:spPr>
          <a:xfrm>
            <a:off x="3404874" y="5166161"/>
            <a:ext cx="1433265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Sposób odbioru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BDB161D-1EBD-4DDD-99A2-0877D4FFC34C}"/>
              </a:ext>
            </a:extLst>
          </p:cNvPr>
          <p:cNvSpPr/>
          <p:nvPr/>
        </p:nvSpPr>
        <p:spPr>
          <a:xfrm>
            <a:off x="6814551" y="5199275"/>
            <a:ext cx="1524715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Intencja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331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424728" y="358206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63080" y="1166244"/>
            <a:ext cx="7385992" cy="354740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Słowo</a:t>
            </a:r>
          </a:p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Dotyk</a:t>
            </a:r>
          </a:p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Prezent</a:t>
            </a:r>
          </a:p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Pomoc</a:t>
            </a:r>
            <a:b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Czas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D362A-C2B4-4275-BB27-43F24AB9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90" y="564864"/>
            <a:ext cx="3027130" cy="415795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AE1283-CEF3-423B-B37C-F93E86E4B251}"/>
              </a:ext>
            </a:extLst>
          </p:cNvPr>
          <p:cNvSpPr txBox="1">
            <a:spLocks/>
          </p:cNvSpPr>
          <p:nvPr/>
        </p:nvSpPr>
        <p:spPr>
          <a:xfrm>
            <a:off x="5783590" y="4793667"/>
            <a:ext cx="3073976" cy="521364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pl-PL" sz="1600" dirty="0">
                <a:latin typeface="Calibri" panose="020F0502020204030204" pitchFamily="34" charset="0"/>
              </a:rPr>
              <a:t>Gary Chapman – amerykański antropolog, terapeuta, pastor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A118D-E51D-4DE8-98EE-7C7D3C1024D9}"/>
              </a:ext>
            </a:extLst>
          </p:cNvPr>
          <p:cNvSpPr/>
          <p:nvPr/>
        </p:nvSpPr>
        <p:spPr>
          <a:xfrm>
            <a:off x="1568810" y="5484643"/>
            <a:ext cx="7179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Znaki w językach są wartościowane zarówno przez nadawcę jak i odbiorcę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43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  <p:bldP spid="7" grpId="0" build="p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167370"/>
            <a:ext cx="7385992" cy="43498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Słowo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akceptacji, ważny dla mężczyzn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Kiedy mówimy?</a:t>
            </a:r>
          </a:p>
          <a:p>
            <a:pPr marL="1028700" lvl="1" indent="-571500">
              <a:buFontTx/>
              <a:buChar char="-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Kobieta mówi, bo musi</a:t>
            </a:r>
          </a:p>
          <a:p>
            <a:pPr marL="1028700" lvl="1" indent="-571500">
              <a:buFontTx/>
              <a:buChar char="-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Mężczyzna mówi, gdy ma do przekazania informację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Wysłuchanie żony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Pochwalenie męża</a:t>
            </a:r>
          </a:p>
          <a:p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39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167370"/>
            <a:ext cx="7385992" cy="362978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Dotyk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Ważny dla mężczyzn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Dotykanie, przytulenie, pogłaskanie, uściskanie, pocałunek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Pogłębia relacje i buduje poczucie bliskości</a:t>
            </a:r>
          </a:p>
          <a:p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29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167370"/>
            <a:ext cx="7385992" cy="427785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pewnych kulturach ofiarowywanie prezentów jest sposobem okazywania uczuć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wolno mylić tego z materializmem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Mężczyźni uwielbiają obdarowywać czymś wielkim i robią to rzadko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Kobiety bardziej cieszy podarunek niewielki i darowany im bez okazji</a:t>
            </a:r>
          </a:p>
        </p:txBody>
      </p:sp>
    </p:spTree>
    <p:extLst>
      <p:ext uri="{BB962C8B-B14F-4D97-AF65-F5344CB8AC3E}">
        <p14:creationId xmlns:p14="http://schemas.microsoft.com/office/powerpoint/2010/main" val="2064579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167370"/>
            <a:ext cx="7385992" cy="427785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służby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ta musi być świadczona z życzliwością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Najwięcej ceniona jest ta, o którą nawet nie trzeba prosić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Można zaskakiwać przez wyręczenie współmałżonka</a:t>
            </a:r>
          </a:p>
        </p:txBody>
      </p:sp>
    </p:spTree>
    <p:extLst>
      <p:ext uri="{BB962C8B-B14F-4D97-AF65-F5344CB8AC3E}">
        <p14:creationId xmlns:p14="http://schemas.microsoft.com/office/powerpoint/2010/main" val="196229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167370"/>
            <a:ext cx="7385992" cy="427785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Czas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Czas spędzany razem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Wspólnie spędzamy czas pomaga rozwinąć się małżeństwu</a:t>
            </a:r>
          </a:p>
          <a:p>
            <a:pPr marL="571500" indent="-571500">
              <a:buFontTx/>
              <a:buChar char="-"/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tej formy okazywania miłości wszelkie starania dotyczące pozostałych czterech języków są nieskuteczne</a:t>
            </a:r>
          </a:p>
        </p:txBody>
      </p:sp>
    </p:spTree>
    <p:extLst>
      <p:ext uri="{BB962C8B-B14F-4D97-AF65-F5344CB8AC3E}">
        <p14:creationId xmlns:p14="http://schemas.microsoft.com/office/powerpoint/2010/main" val="1423609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167370"/>
            <a:ext cx="7385992" cy="427785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Każdy ma swój język główny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też języki dodatkowe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musi mieć wszystkich języków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Małżonkowie nie muszą mieć tych samych języków głównych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Trzeba poznać i nauczyć się języków współmałżonka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Mężczyźni i </a:t>
            </a:r>
            <a:r>
              <a:rPr lang="pl-PL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kobiety odmiennie </a:t>
            </a: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wartościują znaki w językach</a:t>
            </a:r>
          </a:p>
        </p:txBody>
      </p:sp>
    </p:spTree>
    <p:extLst>
      <p:ext uri="{BB962C8B-B14F-4D97-AF65-F5344CB8AC3E}">
        <p14:creationId xmlns:p14="http://schemas.microsoft.com/office/powerpoint/2010/main" val="3147112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342212"/>
            <a:ext cx="6552728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Języki miłości </a:t>
            </a:r>
            <a:endParaRPr lang="pl-PL" b="1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6788" y="1412776"/>
            <a:ext cx="7385992" cy="4032448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Muszą przekazywać prawdę, nie mogą zawierać fałszu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Znaki wzajemnie przekazywane muszą być: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Transparentne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Czyste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Prawdziwe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0EA2D30-0F76-4613-A6E4-FC9570A7E43E}"/>
              </a:ext>
            </a:extLst>
          </p:cNvPr>
          <p:cNvSpPr/>
          <p:nvPr/>
        </p:nvSpPr>
        <p:spPr>
          <a:xfrm>
            <a:off x="1384975" y="4647223"/>
            <a:ext cx="1338111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Intencja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05F8BE2-DAD0-439B-8D7E-D3F90B8D3FE1}"/>
              </a:ext>
            </a:extLst>
          </p:cNvPr>
          <p:cNvSpPr/>
          <p:nvPr/>
        </p:nvSpPr>
        <p:spPr>
          <a:xfrm>
            <a:off x="2749634" y="4647223"/>
            <a:ext cx="1634886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Sposób przekazu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F7DECD-E10A-4E58-9921-C6CEAAE74409}"/>
              </a:ext>
            </a:extLst>
          </p:cNvPr>
          <p:cNvSpPr/>
          <p:nvPr/>
        </p:nvSpPr>
        <p:spPr>
          <a:xfrm>
            <a:off x="4572000" y="4653136"/>
            <a:ext cx="1506648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Sposób odbioru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8C9ACB0-ACED-416D-BC1E-C51C16A76433}"/>
              </a:ext>
            </a:extLst>
          </p:cNvPr>
          <p:cNvSpPr/>
          <p:nvPr/>
        </p:nvSpPr>
        <p:spPr>
          <a:xfrm>
            <a:off x="6091983" y="4650671"/>
            <a:ext cx="1841500" cy="1288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Interpretacja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4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7487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82A216-776F-438B-AFF8-2B366C16CAD9}"/>
              </a:ext>
            </a:extLst>
          </p:cNvPr>
          <p:cNvSpPr txBox="1">
            <a:spLocks/>
          </p:cNvSpPr>
          <p:nvPr/>
        </p:nvSpPr>
        <p:spPr bwMode="auto">
          <a:xfrm>
            <a:off x="179512" y="116632"/>
            <a:ext cx="424847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Stworzenie Ewy</a:t>
            </a:r>
          </a:p>
        </p:txBody>
      </p:sp>
    </p:spTree>
    <p:extLst>
      <p:ext uri="{BB962C8B-B14F-4D97-AF65-F5344CB8AC3E}">
        <p14:creationId xmlns:p14="http://schemas.microsoft.com/office/powerpoint/2010/main" val="64404734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31640" y="2636912"/>
          <a:ext cx="6480175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Sytuacja</a:t>
                      </a:r>
                      <a:r>
                        <a:rPr lang="pl-PL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5"/>
          <p:cNvSpPr txBox="1">
            <a:spLocks/>
          </p:cNvSpPr>
          <p:nvPr/>
        </p:nvSpPr>
        <p:spPr>
          <a:xfrm>
            <a:off x="1187624" y="614686"/>
            <a:ext cx="7126920" cy="117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Miłość małżeńska jest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ludzka, pełna, wierna, wyłączna, płodna.</a:t>
            </a:r>
          </a:p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(HV)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18762" y="2211745"/>
            <a:ext cx="1500732" cy="1000524"/>
            <a:chOff x="2267744" y="1615463"/>
            <a:chExt cx="1500732" cy="10005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0859">
              <a:off x="2565705" y="1615463"/>
              <a:ext cx="703142" cy="70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67744" y="2215877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miłości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017" y="2108852"/>
            <a:ext cx="1267976" cy="1103417"/>
            <a:chOff x="4316114" y="1512570"/>
            <a:chExt cx="1267976" cy="1103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87" y="1512570"/>
              <a:ext cx="820737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316114" y="2215877"/>
              <a:ext cx="126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życia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50" y="332656"/>
            <a:ext cx="1644774" cy="1091033"/>
          </a:xfrm>
          <a:prstGeom prst="rect">
            <a:avLst/>
          </a:pr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EAFD4ED8-EC97-439E-8EB7-17B51D73E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99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31640" y="2636912"/>
          <a:ext cx="6480175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Sytuacja</a:t>
                      </a:r>
                      <a:r>
                        <a:rPr lang="pl-PL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Prostytucja,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18762" y="2211745"/>
            <a:ext cx="1500732" cy="1000524"/>
            <a:chOff x="2267744" y="1615463"/>
            <a:chExt cx="1500732" cy="10005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0859">
              <a:off x="2565705" y="1615463"/>
              <a:ext cx="703142" cy="70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67744" y="2215877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miłości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017" y="2108852"/>
            <a:ext cx="1267976" cy="1103417"/>
            <a:chOff x="4316114" y="1512570"/>
            <a:chExt cx="1267976" cy="1103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87" y="1512570"/>
              <a:ext cx="820737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316114" y="2215877"/>
              <a:ext cx="126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życia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50" y="332656"/>
            <a:ext cx="1644774" cy="1091033"/>
          </a:xfrm>
          <a:prstGeom prst="rect">
            <a:avLst/>
          </a:pr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CAC13DB4-1F2A-40D6-9E91-BC87C249E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C24AD1-DC7A-4CF6-BDE9-60652CBA6E26}"/>
              </a:ext>
            </a:extLst>
          </p:cNvPr>
          <p:cNvSpPr txBox="1"/>
          <p:nvPr/>
        </p:nvSpPr>
        <p:spPr>
          <a:xfrm>
            <a:off x="7956376" y="3573016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90A4235-406C-40EF-AB54-B7E0D2191967}"/>
              </a:ext>
            </a:extLst>
          </p:cNvPr>
          <p:cNvSpPr txBox="1">
            <a:spLocks/>
          </p:cNvSpPr>
          <p:nvPr/>
        </p:nvSpPr>
        <p:spPr>
          <a:xfrm>
            <a:off x="1187624" y="614686"/>
            <a:ext cx="7126920" cy="117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Miłość małżeńska jest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ludzka, pełna, wierna, wyłączna, płodna.</a:t>
            </a:r>
          </a:p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(HV)</a:t>
            </a:r>
          </a:p>
        </p:txBody>
      </p:sp>
    </p:spTree>
    <p:extLst>
      <p:ext uri="{BB962C8B-B14F-4D97-AF65-F5344CB8AC3E}">
        <p14:creationId xmlns:p14="http://schemas.microsoft.com/office/powerpoint/2010/main" val="62889691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31640" y="2636912"/>
          <a:ext cx="6480175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Sytuacja</a:t>
                      </a:r>
                      <a:r>
                        <a:rPr lang="pl-PL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Prostytucja,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Gwałt,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18762" y="2211745"/>
            <a:ext cx="1500732" cy="1000524"/>
            <a:chOff x="2267744" y="1615463"/>
            <a:chExt cx="1500732" cy="10005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0859">
              <a:off x="2565705" y="1615463"/>
              <a:ext cx="703142" cy="70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67744" y="2215877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miłości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017" y="2108852"/>
            <a:ext cx="1267976" cy="1103417"/>
            <a:chOff x="4316114" y="1512570"/>
            <a:chExt cx="1267976" cy="1103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87" y="1512570"/>
              <a:ext cx="820737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316114" y="2215877"/>
              <a:ext cx="126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życia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50" y="332656"/>
            <a:ext cx="1644774" cy="1091033"/>
          </a:xfrm>
          <a:prstGeom prst="rect">
            <a:avLst/>
          </a:pr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3051F11B-9252-4C88-B426-F81E4E9BF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7B07DB-41C4-4348-8A91-F575FDBB6D1E}"/>
              </a:ext>
            </a:extLst>
          </p:cNvPr>
          <p:cNvSpPr txBox="1"/>
          <p:nvPr/>
        </p:nvSpPr>
        <p:spPr>
          <a:xfrm>
            <a:off x="7947760" y="3570134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B717D-CEAC-443D-8F5A-BC51F5C1702B}"/>
              </a:ext>
            </a:extLst>
          </p:cNvPr>
          <p:cNvSpPr txBox="1"/>
          <p:nvPr/>
        </p:nvSpPr>
        <p:spPr>
          <a:xfrm>
            <a:off x="7956376" y="4308519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4135F54-3FDF-4875-9C1D-3DF46418AA10}"/>
              </a:ext>
            </a:extLst>
          </p:cNvPr>
          <p:cNvSpPr txBox="1">
            <a:spLocks/>
          </p:cNvSpPr>
          <p:nvPr/>
        </p:nvSpPr>
        <p:spPr>
          <a:xfrm>
            <a:off x="1187624" y="614686"/>
            <a:ext cx="7126920" cy="117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Miłość małżeńska jest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ludzka, pełna, wierna, wyłączna, płodna.</a:t>
            </a:r>
          </a:p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(HV)</a:t>
            </a:r>
          </a:p>
        </p:txBody>
      </p:sp>
    </p:spTree>
    <p:extLst>
      <p:ext uri="{BB962C8B-B14F-4D97-AF65-F5344CB8AC3E}">
        <p14:creationId xmlns:p14="http://schemas.microsoft.com/office/powerpoint/2010/main" val="80341923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31640" y="2636912"/>
          <a:ext cx="6480175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Sytuacja</a:t>
                      </a:r>
                      <a:r>
                        <a:rPr lang="pl-PL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Prostytucja,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Gwałt,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Antykoncepcja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18762" y="2211745"/>
            <a:ext cx="1500732" cy="1000524"/>
            <a:chOff x="2267744" y="1615463"/>
            <a:chExt cx="1500732" cy="10005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0859">
              <a:off x="2565705" y="1615463"/>
              <a:ext cx="703142" cy="70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67744" y="2215877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miłości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017" y="2108852"/>
            <a:ext cx="1267976" cy="1103417"/>
            <a:chOff x="4316114" y="1512570"/>
            <a:chExt cx="1267976" cy="1103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87" y="1512570"/>
              <a:ext cx="820737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316114" y="2215877"/>
              <a:ext cx="126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życia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50" y="332656"/>
            <a:ext cx="1644774" cy="1091033"/>
          </a:xfrm>
          <a:prstGeom prst="rect">
            <a:avLst/>
          </a:pr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47666ADB-703C-4E0F-BC93-6264E5088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01A4B6-E567-4218-A78F-D9473B9EAAAE}"/>
              </a:ext>
            </a:extLst>
          </p:cNvPr>
          <p:cNvSpPr txBox="1"/>
          <p:nvPr/>
        </p:nvSpPr>
        <p:spPr>
          <a:xfrm>
            <a:off x="7956376" y="3573016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396CC-8C81-4C46-8DEC-3300FCA0BD96}"/>
              </a:ext>
            </a:extLst>
          </p:cNvPr>
          <p:cNvSpPr txBox="1"/>
          <p:nvPr/>
        </p:nvSpPr>
        <p:spPr>
          <a:xfrm>
            <a:off x="7956376" y="4308519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9E793-3B58-4BA4-8DAD-F541F493C3E3}"/>
              </a:ext>
            </a:extLst>
          </p:cNvPr>
          <p:cNvSpPr txBox="1"/>
          <p:nvPr/>
        </p:nvSpPr>
        <p:spPr>
          <a:xfrm>
            <a:off x="7956376" y="5044022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1A47F196-CFDD-4CC5-8676-0F0B59058ED5}"/>
              </a:ext>
            </a:extLst>
          </p:cNvPr>
          <p:cNvSpPr txBox="1">
            <a:spLocks/>
          </p:cNvSpPr>
          <p:nvPr/>
        </p:nvSpPr>
        <p:spPr>
          <a:xfrm>
            <a:off x="1187624" y="614686"/>
            <a:ext cx="7126920" cy="117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Miłość małżeńska jest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ludzka, pełna, wierna, wyłączna, płodna.</a:t>
            </a:r>
          </a:p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(HV)</a:t>
            </a:r>
          </a:p>
        </p:txBody>
      </p:sp>
    </p:spTree>
    <p:extLst>
      <p:ext uri="{BB962C8B-B14F-4D97-AF65-F5344CB8AC3E}">
        <p14:creationId xmlns:p14="http://schemas.microsoft.com/office/powerpoint/2010/main" val="192889474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31640" y="2636912"/>
          <a:ext cx="6480175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Sytuacja</a:t>
                      </a:r>
                      <a:r>
                        <a:rPr lang="pl-PL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Prostytucja,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Gwałt,</a:t>
                      </a:r>
                      <a:r>
                        <a:rPr lang="pl-PL" sz="20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§</a:t>
                      </a:r>
                      <a:endParaRPr lang="pl-PL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Antykoncepcja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TAK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Zgodność</a:t>
                      </a:r>
                      <a:r>
                        <a:rPr lang="pl-PL" sz="2000" b="1" baseline="0" dirty="0">
                          <a:solidFill>
                            <a:srgbClr val="4A9C00"/>
                          </a:solidFill>
                          <a:latin typeface="Calibri" panose="020F0502020204030204" pitchFamily="34" charset="0"/>
                        </a:rPr>
                        <a:t> z naturą, czystość, ekologia </a:t>
                      </a:r>
                    </a:p>
                  </a:txBody>
                  <a:tcPr marL="91432" marR="9143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18762" y="2211745"/>
            <a:ext cx="1500732" cy="1000524"/>
            <a:chOff x="2267744" y="1615463"/>
            <a:chExt cx="1500732" cy="10005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0859">
              <a:off x="2565705" y="1615463"/>
              <a:ext cx="703142" cy="70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67744" y="2215877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miłości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017" y="2108852"/>
            <a:ext cx="1267976" cy="1103417"/>
            <a:chOff x="4316114" y="1512570"/>
            <a:chExt cx="1267976" cy="1103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687" y="1512570"/>
              <a:ext cx="820737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316114" y="2215877"/>
              <a:ext cx="126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Calibri" panose="020F0502020204030204" pitchFamily="34" charset="0"/>
                </a:rPr>
                <a:t>Znak życia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50" y="332656"/>
            <a:ext cx="1644774" cy="1091033"/>
          </a:xfrm>
          <a:prstGeom prst="rect">
            <a:avLst/>
          </a:pr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0A335E10-181D-4148-BE20-7A785EDF6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45DA35-7E2B-42B7-8D17-E4C657E04A87}"/>
              </a:ext>
            </a:extLst>
          </p:cNvPr>
          <p:cNvSpPr txBox="1"/>
          <p:nvPr/>
        </p:nvSpPr>
        <p:spPr>
          <a:xfrm>
            <a:off x="7956376" y="3573016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E4294-F4B2-4E5E-B544-E73DBE3B8E40}"/>
              </a:ext>
            </a:extLst>
          </p:cNvPr>
          <p:cNvSpPr txBox="1"/>
          <p:nvPr/>
        </p:nvSpPr>
        <p:spPr>
          <a:xfrm>
            <a:off x="7956376" y="4308519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3905CA-6FF6-4BA5-813B-D39A58038C5A}"/>
              </a:ext>
            </a:extLst>
          </p:cNvPr>
          <p:cNvSpPr txBox="1"/>
          <p:nvPr/>
        </p:nvSpPr>
        <p:spPr>
          <a:xfrm>
            <a:off x="7956376" y="5044022"/>
            <a:ext cx="6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Fałsz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63543-48A5-46BD-846A-8C9CF882F12E}"/>
              </a:ext>
            </a:extLst>
          </p:cNvPr>
          <p:cNvSpPr txBox="1"/>
          <p:nvPr/>
        </p:nvSpPr>
        <p:spPr>
          <a:xfrm>
            <a:off x="7956376" y="5779525"/>
            <a:ext cx="984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4A9C00"/>
                </a:solidFill>
                <a:latin typeface="Calibri" panose="020F0502020204030204" pitchFamily="34" charset="0"/>
              </a:rPr>
              <a:t>Prawda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C5A3EC03-039A-43BF-BA0C-07BAA4EF04E2}"/>
              </a:ext>
            </a:extLst>
          </p:cNvPr>
          <p:cNvSpPr txBox="1">
            <a:spLocks/>
          </p:cNvSpPr>
          <p:nvPr/>
        </p:nvSpPr>
        <p:spPr>
          <a:xfrm>
            <a:off x="1187624" y="614686"/>
            <a:ext cx="7126920" cy="117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Miłość małżeńska jest</a:t>
            </a:r>
            <a:b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ludzka, pełna, wierna, wyłączna, płodna.</a:t>
            </a:r>
          </a:p>
          <a:p>
            <a:pPr fontAlgn="auto">
              <a:spcAft>
                <a:spcPts val="0"/>
              </a:spcAft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(HV)</a:t>
            </a:r>
          </a:p>
        </p:txBody>
      </p:sp>
    </p:spTree>
    <p:extLst>
      <p:ext uri="{BB962C8B-B14F-4D97-AF65-F5344CB8AC3E}">
        <p14:creationId xmlns:p14="http://schemas.microsoft.com/office/powerpoint/2010/main" val="294770135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1146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543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>
            <a:stCxn id="18436" idx="0"/>
            <a:endCxn id="18435" idx="0"/>
          </p:cNvCxnSpPr>
          <p:nvPr/>
        </p:nvCxnSpPr>
        <p:spPr>
          <a:xfrm rot="16200000" flipH="1">
            <a:off x="4834731" y="1204119"/>
            <a:ext cx="157163" cy="3057525"/>
          </a:xfrm>
          <a:prstGeom prst="curvedConnector3">
            <a:avLst>
              <a:gd name="adj1" fmla="val -145558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8435" idx="2"/>
            <a:endCxn id="18436" idx="2"/>
          </p:cNvCxnSpPr>
          <p:nvPr/>
        </p:nvCxnSpPr>
        <p:spPr>
          <a:xfrm rot="5400000">
            <a:off x="4834731" y="3134519"/>
            <a:ext cx="157163" cy="3057525"/>
          </a:xfrm>
          <a:prstGeom prst="curvedConnector3">
            <a:avLst>
              <a:gd name="adj1" fmla="val 245558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699792" y="5368637"/>
            <a:ext cx="48261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Wzajemne uwarunkowanie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349852" y="917098"/>
            <a:ext cx="7126920" cy="567056"/>
          </a:xfrm>
        </p:spPr>
        <p:txBody>
          <a:bodyPr/>
          <a:lstStyle/>
          <a:p>
            <a:r>
              <a:rPr lang="pl-PL" sz="3200" b="1" dirty="0">
                <a:latin typeface="Calibri" panose="020F0502020204030204" pitchFamily="34" charset="0"/>
              </a:rPr>
              <a:t>Miłość małżeńska i Życie</a:t>
            </a:r>
          </a:p>
        </p:txBody>
      </p:sp>
    </p:spTree>
    <p:extLst>
      <p:ext uri="{BB962C8B-B14F-4D97-AF65-F5344CB8AC3E}">
        <p14:creationId xmlns:p14="http://schemas.microsoft.com/office/powerpoint/2010/main" val="74658108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115616" y="332656"/>
            <a:ext cx="532859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cap="none" dirty="0">
                <a:latin typeface="Calibri" panose="020F0502020204030204" pitchFamily="34" charset="0"/>
              </a:rPr>
              <a:t>Paweł VI: </a:t>
            </a:r>
            <a:r>
              <a:rPr lang="pl-PL" sz="3600" b="1" cap="none" dirty="0" err="1">
                <a:latin typeface="Calibri" panose="020F0502020204030204" pitchFamily="34" charset="0"/>
              </a:rPr>
              <a:t>Humanae</a:t>
            </a:r>
            <a:r>
              <a:rPr lang="pl-PL" sz="3600" b="1" cap="none" dirty="0">
                <a:latin typeface="Calibri" panose="020F0502020204030204" pitchFamily="34" charset="0"/>
              </a:rPr>
              <a:t> Vitae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39776" y="1052736"/>
            <a:ext cx="1833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sz="2400" b="1" dirty="0">
                <a:latin typeface="Calibri" panose="020F0502020204030204" pitchFamily="34" charset="0"/>
              </a:rPr>
              <a:t>25 lipca 1968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15616" y="1545070"/>
            <a:ext cx="77048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Integralna wizja człowieka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Miłość małżeńska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Odpowiedzialne rodzicielstwo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Wewnętrzny ład stosunku małżeńskiego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Nierozerwalność podwójnej funkcji znaku w zbliżeniu małżeńskim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Wierność wobec planu Bożego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Poważne następstwa sztucznej kontroli urodzeń</a:t>
            </a:r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://www.google.pl/url?source=imglanding&amp;ct=img&amp;q=http://bi.gazeta.pl/im/9/5771/z5771509X.jpg&amp;sa=X&amp;ei=mrZnTqDoI9PP4QS8y7jeDA&amp;ved=0CAYQ8wc&amp;usg=AFQjCNEELwMlCFSzoLGOBZFlw0-oeMVZ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557650"/>
            <a:ext cx="1728192" cy="232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143224" y="4760912"/>
            <a:ext cx="7629625" cy="1800225"/>
            <a:chOff x="1187623" y="4522206"/>
            <a:chExt cx="7629625" cy="1800225"/>
          </a:xfrm>
        </p:grpSpPr>
        <p:sp>
          <p:nvSpPr>
            <p:cNvPr id="9" name="Prostokąt zaokrąglony 1"/>
            <p:cNvSpPr/>
            <p:nvPr/>
          </p:nvSpPr>
          <p:spPr bwMode="auto">
            <a:xfrm>
              <a:off x="1187623" y="4522206"/>
              <a:ext cx="7629625" cy="180022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0" name="pole tekstowe 2"/>
            <p:cNvSpPr txBox="1"/>
            <p:nvPr/>
          </p:nvSpPr>
          <p:spPr>
            <a:xfrm>
              <a:off x="1187623" y="4543707"/>
              <a:ext cx="748883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l-PL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„Dwa aspekty zjednoczenia małżeńskiego: </a:t>
              </a:r>
              <a:r>
                <a:rPr lang="pl-PL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jednoczący</a:t>
              </a:r>
              <a:r>
                <a:rPr lang="pl-PL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 </a:t>
              </a:r>
              <a:r>
                <a:rPr lang="pl-PL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oraz </a:t>
              </a:r>
              <a:r>
                <a:rPr lang="pl-PL" sz="24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prokreacyjny</a:t>
              </a:r>
              <a:r>
                <a:rPr lang="pl-PL" sz="2400" b="1" i="1" dirty="0">
                  <a:solidFill>
                    <a:srgbClr val="F5A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 </a:t>
              </a:r>
              <a:r>
                <a:rPr lang="pl-PL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nie mogą być rozdzielone w sposób sztuczny bez naruszenia wewnętrznej prawdy samego aktu”.</a:t>
              </a:r>
              <a:br>
                <a:rPr lang="pl-PL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</a:br>
              <a:r>
                <a:rPr lang="pl-PL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(HV nr 12)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7344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humanae vitae">
            <a:extLst>
              <a:ext uri="{FF2B5EF4-FFF2-40B4-BE49-F238E27FC236}">
                <a16:creationId xmlns:a16="http://schemas.microsoft.com/office/drawing/2014/main" id="{D989CFE5-ECF6-4338-99AF-F51BB330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08" y="218486"/>
            <a:ext cx="1717551" cy="319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1115616" y="332656"/>
            <a:ext cx="532859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cap="none" dirty="0">
                <a:latin typeface="Calibri" panose="020F0502020204030204" pitchFamily="34" charset="0"/>
              </a:rPr>
              <a:t>Paweł VI: </a:t>
            </a:r>
            <a:r>
              <a:rPr lang="pl-PL" sz="3600" b="1" cap="none" dirty="0" err="1">
                <a:latin typeface="Calibri" panose="020F0502020204030204" pitchFamily="34" charset="0"/>
              </a:rPr>
              <a:t>Humanae</a:t>
            </a:r>
            <a:r>
              <a:rPr lang="pl-PL" sz="3600" b="1" cap="none" dirty="0">
                <a:latin typeface="Calibri" panose="020F0502020204030204" pitchFamily="34" charset="0"/>
              </a:rPr>
              <a:t> Vitae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39776" y="1052736"/>
            <a:ext cx="1833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sz="2400" b="1" dirty="0">
                <a:latin typeface="Calibri" panose="020F0502020204030204" pitchFamily="34" charset="0"/>
              </a:rPr>
              <a:t>25 lipca 1968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C91D3B7-6196-478F-A926-627CFA0CD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45070"/>
            <a:ext cx="554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Poważne następstwa sztucznej kontroli urodzeń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6FE9FB-1B44-40B9-9722-934F16A746FC}"/>
              </a:ext>
            </a:extLst>
          </p:cNvPr>
          <p:cNvSpPr txBox="1">
            <a:spLocks/>
          </p:cNvSpPr>
          <p:nvPr/>
        </p:nvSpPr>
        <p:spPr>
          <a:xfrm>
            <a:off x="1448710" y="3212976"/>
            <a:ext cx="7085840" cy="3312368"/>
          </a:xfrm>
          <a:prstGeom prst="rect">
            <a:avLst/>
          </a:prstGeom>
          <a:noFill/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(P. 17) …</a:t>
            </a:r>
          </a:p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również obawiać się i tego, że mężczyźni, przyzwyczaiwszy się do stosowania praktyk antykoncepcyjnych, zatracą szacunek dla kobiet i lekceważąc ich psychofizyczną równowagę, sprowadzą je do roli narzędzia, służącego zaspokajaniu swojej egoistycznej żądzy, a w konsekwencji przestaną je uważać za godne szacunku i miłości towarzyszki życia.</a:t>
            </a:r>
          </a:p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3808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55A321-2937-4BF4-86B4-35029AA19146}"/>
              </a:ext>
            </a:extLst>
          </p:cNvPr>
          <p:cNvSpPr txBox="1">
            <a:spLocks/>
          </p:cNvSpPr>
          <p:nvPr/>
        </p:nvSpPr>
        <p:spPr>
          <a:xfrm>
            <a:off x="899591" y="436915"/>
            <a:ext cx="8064897" cy="5584373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514600" algn="just">
              <a:spcBef>
                <a:spcPts val="0"/>
              </a:spcBef>
            </a:pPr>
            <a: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Główne tezy:</a:t>
            </a:r>
          </a:p>
          <a:p>
            <a:pPr marL="27432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Jednym ze skutków „kultury antykoncepcji” jest kryzys mężczyzny i jego tradycyjnej roli. </a:t>
            </a:r>
          </a:p>
          <a:p>
            <a:pPr marL="27432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Jednym z podstawowych procesów niezbędnych aby społeczeństwo przetrwało jest prokreacja. </a:t>
            </a:r>
          </a:p>
          <a:p>
            <a:pPr marL="27432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Przed era antykoncepcji ludzie wiedzieli, że za płodność odpowiada po połowie kobieta i mężczyzna – wspólna odpowiedzialność.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Kobieta poprzez używanie pigułki antykoncepcyjnej przejęła kontrolę nad płodnością - „zabrała” niejako mężczyźnie jego udział decyzyjny w procesie prokreacji. 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Mężczyzna przestał się więc czuć odpowiedzialny za skutki zbliżenia i poczęte dziecko.</a:t>
            </a:r>
          </a:p>
        </p:txBody>
      </p:sp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283AECF-1AE5-4B25-A327-E9C299E6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9" y="436915"/>
            <a:ext cx="2304256" cy="359338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70FAF0-D945-48A9-989F-8DA74FD820EC}"/>
              </a:ext>
            </a:extLst>
          </p:cNvPr>
          <p:cNvSpPr txBox="1">
            <a:spLocks/>
          </p:cNvSpPr>
          <p:nvPr/>
        </p:nvSpPr>
        <p:spPr>
          <a:xfrm>
            <a:off x="4211960" y="6021288"/>
            <a:ext cx="4762709" cy="720079"/>
          </a:xfrm>
          <a:prstGeom prst="rect">
            <a:avLst/>
          </a:prstGeom>
          <a:solidFill>
            <a:schemeClr val="bg1"/>
          </a:solidFill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Decline of Males, Lionel Tiger, 2000.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Professor of anthropology at Rutgers University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8">
            <a:extLst>
              <a:ext uri="{FF2B5EF4-FFF2-40B4-BE49-F238E27FC236}">
                <a16:creationId xmlns:a16="http://schemas.microsoft.com/office/drawing/2014/main" id="{4A32A87C-4534-420C-BD9A-29532711E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43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  <p:bldP spid="7" grpId="0" build="p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966788" y="231593"/>
            <a:ext cx="2971981" cy="26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l-PL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Kontemplacja Sakramentu Małżeństwa</a:t>
            </a:r>
            <a:br>
              <a:rPr lang="pl-PL" sz="36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pl-PL" sz="36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(O. Joachim Badeni)</a:t>
            </a:r>
            <a:endParaRPr lang="pl-PL" sz="2400" b="1" cap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09869" y="3717031"/>
            <a:ext cx="7385992" cy="1943249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endParaRPr lang="pl-PL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83" y="4855799"/>
            <a:ext cx="2628900" cy="174307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8100000" sx="103000" sy="103000" algn="tr" rotWithShape="0">
              <a:schemeClr val="bg1">
                <a:alpha val="93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43" y="231593"/>
            <a:ext cx="4536504" cy="63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83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529811" y="764704"/>
            <a:ext cx="5897562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4400" cap="none" dirty="0">
                <a:latin typeface="Calibri" panose="020F0502020204030204" pitchFamily="34" charset="0"/>
              </a:rPr>
              <a:t>Kobieta i mężczyzna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628775"/>
            <a:ext cx="5111750" cy="4464050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Różnice: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Fizyczne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Psychiczne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Interakcja ze światem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Przeżywanie i rozładowanie stresu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Podejmowanie decyzji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Odbiór zmysłów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Myślenie</a:t>
            </a:r>
          </a:p>
        </p:txBody>
      </p:sp>
    </p:spTree>
    <p:extLst>
      <p:ext uri="{BB962C8B-B14F-4D97-AF65-F5344CB8AC3E}">
        <p14:creationId xmlns:p14="http://schemas.microsoft.com/office/powerpoint/2010/main" val="2232775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4067944" y="358206"/>
            <a:ext cx="4464496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pl-PL" sz="3600" b="1" cap="none" dirty="0">
                <a:latin typeface="Calibri" panose="020F0502020204030204" pitchFamily="34" charset="0"/>
              </a:rPr>
              <a:t>Papież Benedykt XVI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2492896"/>
            <a:ext cx="7344816" cy="4053631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dirty="0">
              <a:latin typeface="Calibri" panose="020F0502020204030204" pitchFamily="34" charset="0"/>
            </a:endParaRPr>
          </a:p>
          <a:p>
            <a:pPr algn="r"/>
            <a:r>
              <a:rPr lang="pl-PL" dirty="0">
                <a:latin typeface="Calibri" panose="020F0502020204030204" pitchFamily="34" charset="0"/>
              </a:rPr>
              <a:t>Fragment homilii Benedykta XVI, Adwent 2008r:</a:t>
            </a:r>
          </a:p>
          <a:p>
            <a:endParaRPr lang="pl-PL" dirty="0"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„W tym słowie kryje się wezwanie, które sprowadza się do nowiny: Bóg tu jest, nie wycofał się z tego świata, nie zostawił nas samymi. Nie możemy Go zobaczyć, ani dotknąć, ale jest tutaj i nawiedza nas na wiele sposobów. Nasze doświadczenie życia codziennego pokazuje nam, jak mało mamy czasu dla Pana i mało czasu dla siebie samych. Pochłania nas całkowicie robienie czegoś. Czy nie jest prawdą, że często jesteśmy zagarnięci przez aktywizm? Ogromną część swojego czasu poświęcamy rozrywce i przyjemności w rozmaitych odmianach. Rzeczy stają się dla nas pułapką. Adwent zaprasza nas, by w milczeniu zrobić przerwę i uchwycić obecność.”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216478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0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4067944" y="358206"/>
            <a:ext cx="4464496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pl-PL" sz="3600" b="1" cap="none" dirty="0">
                <a:latin typeface="Calibri" panose="020F0502020204030204" pitchFamily="34" charset="0"/>
              </a:rPr>
              <a:t>Papież Benedykt XVI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3455478"/>
            <a:ext cx="7344816" cy="3261543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Bóg tu jest…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Mało mamy czasu dla Pana i mało czasu dla siebie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Pochłania nas całkowicie robienie czegoś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Aktywizm prowadzi do twardości serca (św. Bernard z Clairvaux)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Potrzebne: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Przerwa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Milczenie, cisza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Aby uchwycić Obecność</a:t>
            </a:r>
          </a:p>
          <a:p>
            <a:endParaRPr lang="pl-PL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216478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204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 bwMode="auto">
          <a:xfrm>
            <a:off x="1331640" y="404664"/>
            <a:ext cx="6624736" cy="7596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pl-PL" b="1" dirty="0">
                <a:latin typeface="Calibri" panose="020F0502020204030204" pitchFamily="34" charset="0"/>
              </a:rPr>
              <a:t>Uchwycić obecność:</a:t>
            </a:r>
            <a:br>
              <a:rPr lang="pl-PL" b="1" dirty="0">
                <a:latin typeface="Calibri" panose="020F0502020204030204" pitchFamily="34" charset="0"/>
              </a:rPr>
            </a:br>
            <a:endParaRPr lang="en-US" b="1" cap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47664" y="3843993"/>
            <a:ext cx="55446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Boga</a:t>
            </a:r>
          </a:p>
          <a:p>
            <a:pPr marL="571500" indent="-5715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Współmałżonka</a:t>
            </a:r>
            <a:endParaRPr lang="en-US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4008" y="944725"/>
            <a:ext cx="4044815" cy="3708411"/>
            <a:chOff x="4068902" y="2380331"/>
            <a:chExt cx="4404855" cy="3966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902" y="4750445"/>
              <a:ext cx="1194503" cy="15966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0844" y="4769522"/>
              <a:ext cx="1242913" cy="1539798"/>
            </a:xfrm>
            <a:prstGeom prst="rect">
              <a:avLst/>
            </a:prstGeom>
          </p:spPr>
        </p:pic>
        <p:sp>
          <p:nvSpPr>
            <p:cNvPr id="9" name="Left-Right Arrow 7"/>
            <p:cNvSpPr/>
            <p:nvPr/>
          </p:nvSpPr>
          <p:spPr>
            <a:xfrm>
              <a:off x="5292080" y="5172152"/>
              <a:ext cx="1862951" cy="48887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Left-Right Arrow 16"/>
            <p:cNvSpPr/>
            <p:nvPr/>
          </p:nvSpPr>
          <p:spPr>
            <a:xfrm rot="18552933">
              <a:off x="4966844" y="4261149"/>
              <a:ext cx="1306169" cy="4709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43180" y="2380331"/>
              <a:ext cx="1944216" cy="1418562"/>
              <a:chOff x="5324445" y="2376885"/>
              <a:chExt cx="1944216" cy="1418562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5324445" y="2376885"/>
                <a:ext cx="1944216" cy="1418562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endParaRPr lang="pl-PL" sz="16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26327" y="2985945"/>
                <a:ext cx="1477146" cy="588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4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Bóg w </a:t>
                </a:r>
                <a:br>
                  <a:rPr lang="pl-PL" sz="14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</a:br>
                <a:r>
                  <a:rPr lang="pl-PL" sz="14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Trójcy Świętej</a:t>
                </a:r>
              </a:p>
            </p:txBody>
          </p:sp>
        </p:grpSp>
        <p:sp>
          <p:nvSpPr>
            <p:cNvPr id="12" name="Left-Right Arrow 20"/>
            <p:cNvSpPr/>
            <p:nvPr/>
          </p:nvSpPr>
          <p:spPr>
            <a:xfrm rot="3344702" flipV="1">
              <a:off x="6153598" y="4281057"/>
              <a:ext cx="1306169" cy="47098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555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 bwMode="auto">
          <a:xfrm>
            <a:off x="971600" y="332656"/>
            <a:ext cx="7776864" cy="126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pl-PL" sz="3600" b="1" dirty="0">
                <a:latin typeface="Calibri" panose="020F0502020204030204" pitchFamily="34" charset="0"/>
              </a:rPr>
              <a:t>Modlitwa  małżeńska – kontemplacja Sakramentu Małżeństwa</a:t>
            </a:r>
            <a:endParaRPr lang="pl-PL" sz="3600" b="1" cap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Stały element reguły małżeńskiej – codziennie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Zaproszenie – gest przyjaźni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Przerwa – milczenie – modlitwa indywidualna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Modlitwa wspólna małżonków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Rozmowa, dzielenie się uczuciami, przeżyciami, przeżytym dniem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Bardziej słuchamy niż mówimy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Dziękczynienie</a:t>
            </a:r>
          </a:p>
        </p:txBody>
      </p:sp>
    </p:spTree>
    <p:extLst>
      <p:ext uri="{BB962C8B-B14F-4D97-AF65-F5344CB8AC3E}">
        <p14:creationId xmlns:p14="http://schemas.microsoft.com/office/powerpoint/2010/main" val="469920968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84784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Amerykański socjolog M. A. Wilson przeprowadził badania na temat trwałości różnych związków małżeńskich. Wyniki badań: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Związek tylko cywilny – rozchodzi się jedna para na dwie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odsetek rozwodów 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50%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Związek po ślubie kościelnym, bez praktyk religijnych – rozchodzi się jedna para na trzy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odsetek rozwodów 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33%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Związek po ślubie kościelnym i przy coniedzielnym wspólnym udziale we Mszy św. – rozchodzi się jedna para na pięćdziesiąt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odsetek rozwodów 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2%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Związek po ślubie kościelnym, przy coniedzielnym wspólnym udziale we Mszy św. i przy codziennej wspólnej modlitwie małżonków – rozpada się jedna para na 1429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odsetek rozwodów 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0,07%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899592" y="365125"/>
            <a:ext cx="7848872" cy="615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pl-PL" sz="3600" b="1" dirty="0">
                <a:latin typeface="Calibri" panose="020F0502020204030204" pitchFamily="34" charset="0"/>
              </a:rPr>
              <a:t>Systematyczność w modlitwie</a:t>
            </a:r>
            <a:endParaRPr lang="pl-PL" sz="3600" b="1" cap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643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539552" y="764704"/>
            <a:ext cx="5897562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l-PL" sz="4400" cap="none" dirty="0">
                <a:latin typeface="Calibri" panose="020F0502020204030204" pitchFamily="34" charset="0"/>
              </a:rPr>
              <a:t>Kobieta i mężczyzna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3284984"/>
            <a:ext cx="5111750" cy="604333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Podsłuchany dialog małżeński: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4005064"/>
            <a:ext cx="5111750" cy="1439689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Żona do męża -</a:t>
            </a:r>
          </a:p>
          <a:p>
            <a:pPr>
              <a:defRPr/>
            </a:pPr>
            <a:r>
              <a:rPr lang="pl-PL" sz="24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„Ty to masz dobrze, bo masz mnie…</a:t>
            </a:r>
          </a:p>
          <a:p>
            <a:pPr>
              <a:defRPr/>
            </a:pPr>
            <a:r>
              <a:rPr lang="pl-PL" sz="24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a ja jestem sama!”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88661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0"/>
      <p:bldP spid="4" grpId="0" uiExpand="1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92150"/>
            <a:ext cx="82375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 bwMode="auto">
          <a:xfrm>
            <a:off x="1331913" y="6308725"/>
            <a:ext cx="727233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400" b="1" dirty="0">
                <a:latin typeface="Calibri" panose="020F0502020204030204" pitchFamily="34" charset="0"/>
              </a:rPr>
              <a:t>Dwa światy – jedno serce (co żona powiedziała)</a:t>
            </a:r>
          </a:p>
        </p:txBody>
      </p:sp>
    </p:spTree>
    <p:extLst>
      <p:ext uri="{BB962C8B-B14F-4D97-AF65-F5344CB8AC3E}">
        <p14:creationId xmlns:p14="http://schemas.microsoft.com/office/powerpoint/2010/main" val="27616608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20713"/>
            <a:ext cx="82232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 bwMode="auto">
          <a:xfrm>
            <a:off x="1331913" y="6308725"/>
            <a:ext cx="727233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400" b="1" dirty="0">
                <a:latin typeface="Calibri" panose="020F0502020204030204" pitchFamily="34" charset="0"/>
              </a:rPr>
              <a:t>Dwa światy – jedno serce (co mąż usłyszał)</a:t>
            </a:r>
          </a:p>
        </p:txBody>
      </p:sp>
    </p:spTree>
    <p:extLst>
      <p:ext uri="{BB962C8B-B14F-4D97-AF65-F5344CB8AC3E}">
        <p14:creationId xmlns:p14="http://schemas.microsoft.com/office/powerpoint/2010/main" val="200612072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2" y="333213"/>
            <a:ext cx="1308247" cy="1558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3213"/>
            <a:ext cx="1434886" cy="1434886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5004048" y="2276871"/>
            <a:ext cx="3960440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Światem żony jest miłość do męża i rodziny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Wie, że jest rozsądniejsza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Patrzy przez pryzmat uczuć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Odbiera świat uszami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Kieruje się sercem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Ustanawia zwyczaje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Tworzy dom sobą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być kochaną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podziwiania</a:t>
            </a:r>
            <a:endParaRPr lang="pl-PL" sz="40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5253744" y="476672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Żona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3108332" y="505019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Mąż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945895" y="2276871"/>
            <a:ext cx="4032448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Miłością męża jest otaczający go świat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Uważa, że jest rozsądniejszy</a:t>
            </a:r>
            <a:endParaRPr lang="pl-PL" sz="40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Patrzy perspektywicznie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Odbiera świat oczyma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Kieruje się rozumem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Ustanawia prawa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Buduje dom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być silny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Pragnie uznania</a:t>
            </a:r>
          </a:p>
        </p:txBody>
      </p:sp>
    </p:spTree>
    <p:extLst>
      <p:ext uri="{BB962C8B-B14F-4D97-AF65-F5344CB8AC3E}">
        <p14:creationId xmlns:p14="http://schemas.microsoft.com/office/powerpoint/2010/main" val="283350635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858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2" y="333213"/>
            <a:ext cx="1308247" cy="1558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3213"/>
            <a:ext cx="1434886" cy="1434886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4932040" y="2276871"/>
            <a:ext cx="4032448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Miły mój … znakomity pośród tysięcy</a:t>
            </a:r>
            <a:b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600"/>
              </a:spcAft>
            </a:pP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pl-PL" sz="2400" kern="0" dirty="0" err="1">
                <a:solidFill>
                  <a:srgbClr val="0070C0"/>
                </a:solidFill>
                <a:latin typeface="Calibri" panose="020F0502020204030204" pitchFamily="34" charset="0"/>
              </a:rPr>
              <a:t>Pnp</a:t>
            </a: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, 5, 10</a:t>
            </a:r>
          </a:p>
          <a:p>
            <a:pPr marL="342900" indent="-3429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40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5253744" y="476672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Żona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3108332" y="505019"/>
            <a:ext cx="1190464" cy="720080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4000"/>
              </a:lnSpc>
              <a:spcAft>
                <a:spcPts val="1200"/>
              </a:spcAft>
            </a:pPr>
            <a:r>
              <a:rPr lang="pl-PL" sz="3600" b="1" dirty="0">
                <a:latin typeface="Calibri" panose="020F0502020204030204" pitchFamily="34" charset="0"/>
              </a:rPr>
              <a:t>Mąż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1331640" y="2276871"/>
            <a:ext cx="3456384" cy="4435079"/>
          </a:xfrm>
          <a:prstGeom prst="rect">
            <a:avLst/>
          </a:prstGeom>
        </p:spPr>
        <p:txBody>
          <a:bodyPr anchor="t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O jak piękna jesteś przyjaciółko moja, </a:t>
            </a:r>
            <a:b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jakże piękna</a:t>
            </a:r>
          </a:p>
          <a:p>
            <a:pPr algn="l" eaLnBrk="1" hangingPunct="1">
              <a:spcAft>
                <a:spcPts val="600"/>
              </a:spcAft>
            </a:pPr>
            <a:endParaRPr lang="pl-PL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pl-PL" sz="2400" kern="0" dirty="0" err="1">
                <a:solidFill>
                  <a:srgbClr val="0070C0"/>
                </a:solidFill>
                <a:latin typeface="Calibri" panose="020F0502020204030204" pitchFamily="34" charset="0"/>
              </a:rPr>
              <a:t>Pnp</a:t>
            </a:r>
            <a:r>
              <a:rPr lang="pl-PL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 4, 1</a:t>
            </a:r>
          </a:p>
        </p:txBody>
      </p:sp>
    </p:spTree>
    <p:extLst>
      <p:ext uri="{BB962C8B-B14F-4D97-AF65-F5344CB8AC3E}">
        <p14:creationId xmlns:p14="http://schemas.microsoft.com/office/powerpoint/2010/main" val="37692021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ogetherne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Togetherness design slides</Template>
  <TotalTime>2584</TotalTime>
  <Words>1705</Words>
  <Application>Microsoft Office PowerPoint</Application>
  <PresentationFormat>On-screen Show (4:3)</PresentationFormat>
  <Paragraphs>382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Wingdings</vt:lpstr>
      <vt:lpstr>Wingdings 2</vt:lpstr>
      <vt:lpstr>Wingdings 3</vt:lpstr>
      <vt:lpstr>togetherness</vt:lpstr>
      <vt:lpstr>PowerPoint Presentation</vt:lpstr>
      <vt:lpstr>PowerPoint Presentation</vt:lpstr>
      <vt:lpstr>PowerPoint Presentation</vt:lpstr>
      <vt:lpstr>Kobieta i mężczyzna</vt:lpstr>
      <vt:lpstr>Kobieta i mężczyzna</vt:lpstr>
      <vt:lpstr>Dwa światy – jedno serce (co żona powiedziała)</vt:lpstr>
      <vt:lpstr>Dwa światy – jedno serce (co mąż usłyszał)</vt:lpstr>
      <vt:lpstr>PowerPoint Presentation</vt:lpstr>
      <vt:lpstr>PowerPoint Presentation</vt:lpstr>
      <vt:lpstr>Kobieta a mężczyzna</vt:lpstr>
      <vt:lpstr>Kobieta a mężczyzna</vt:lpstr>
      <vt:lpstr>Kobieta a mężczyzna</vt:lpstr>
      <vt:lpstr>Psychika i duchowość</vt:lpstr>
      <vt:lpstr>Psychika i duchowość</vt:lpstr>
      <vt:lpstr>Intuicja</vt:lpstr>
      <vt:lpstr>Serce</vt:lpstr>
      <vt:lpstr>Kobieta - dar działania wpływem</vt:lpstr>
      <vt:lpstr>Przykład – geniusz działania wpływem</vt:lpstr>
      <vt:lpstr>Mężczyzna i Kobieta  Siła i Wrażliwość  Rozum i Serce  Władza i Miłość</vt:lpstr>
      <vt:lpstr>Podstawowe potrzeby</vt:lpstr>
      <vt:lpstr>Komunikacja - kanały przekazywania informacji</vt:lpstr>
      <vt:lpstr>Języki miłości</vt:lpstr>
      <vt:lpstr>Języki miłości</vt:lpstr>
      <vt:lpstr>Języki miłości</vt:lpstr>
      <vt:lpstr>Języki miłości</vt:lpstr>
      <vt:lpstr>Języki miłości</vt:lpstr>
      <vt:lpstr>Języki miłości</vt:lpstr>
      <vt:lpstr>Języki miłości</vt:lpstr>
      <vt:lpstr>Języki miłości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Miłość małżeńska i Życie</vt:lpstr>
      <vt:lpstr>Paweł VI: Humanae Vitae</vt:lpstr>
      <vt:lpstr>Paweł VI: Humanae Vitae</vt:lpstr>
      <vt:lpstr>PowerPoint Presentation</vt:lpstr>
      <vt:lpstr>Kontemplacja Sakramentu Małżeństwa  (O. Joachim Badeni)</vt:lpstr>
      <vt:lpstr>Papież Benedykt XVI</vt:lpstr>
      <vt:lpstr>Papież Benedykt XVI</vt:lpstr>
      <vt:lpstr>Uchwycić obecność: </vt:lpstr>
      <vt:lpstr>Modlitwa  małżeńska – kontemplacja Sakramentu Małżeństwa</vt:lpstr>
      <vt:lpstr>Systematyczność w modlitwie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Togetherness</dc:title>
  <dc:creator>Waldek Tlaga</dc:creator>
  <cp:keywords/>
  <cp:lastModifiedBy>Waldemar Tlaga</cp:lastModifiedBy>
  <cp:revision>269</cp:revision>
  <dcterms:created xsi:type="dcterms:W3CDTF">2013-04-18T18:36:53Z</dcterms:created>
  <dcterms:modified xsi:type="dcterms:W3CDTF">2018-05-26T15:53:43Z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TC103368199990</vt:lpwstr>
  </property>
</Properties>
</file>