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65" r:id="rId4"/>
    <p:sldId id="266" r:id="rId5"/>
    <p:sldId id="269" r:id="rId6"/>
    <p:sldId id="270" r:id="rId7"/>
    <p:sldId id="267" r:id="rId8"/>
    <p:sldId id="268" r:id="rId9"/>
    <p:sldId id="271" r:id="rId10"/>
    <p:sldId id="272" r:id="rId11"/>
    <p:sldId id="273" r:id="rId12"/>
    <p:sldId id="274" r:id="rId13"/>
    <p:sldId id="280" r:id="rId14"/>
    <p:sldId id="275" r:id="rId15"/>
    <p:sldId id="276" r:id="rId16"/>
    <p:sldId id="277" r:id="rId17"/>
    <p:sldId id="281" r:id="rId18"/>
    <p:sldId id="278" r:id="rId19"/>
    <p:sldId id="279" r:id="rId20"/>
    <p:sldId id="287" r:id="rId21"/>
    <p:sldId id="283" r:id="rId22"/>
    <p:sldId id="285" r:id="rId23"/>
    <p:sldId id="284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C3300"/>
    <a:srgbClr val="CC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11" autoAdjust="0"/>
    <p:restoredTop sz="94660"/>
  </p:normalViewPr>
  <p:slideViewPr>
    <p:cSldViewPr>
      <p:cViewPr>
        <p:scale>
          <a:sx n="75" d="100"/>
          <a:sy n="75" d="100"/>
        </p:scale>
        <p:origin x="-102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304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Rozkład</a:t>
            </a:r>
            <a:r>
              <a:rPr lang="en-US" dirty="0"/>
              <a:t> </a:t>
            </a:r>
            <a:r>
              <a:rPr lang="en-US" dirty="0" err="1" smtClean="0"/>
              <a:t>płci</a:t>
            </a:r>
            <a:endParaRPr lang="en-US" dirty="0"/>
          </a:p>
        </c:rich>
      </c:tx>
      <c:layout>
        <c:manualLayout>
          <c:xMode val="edge"/>
          <c:yMode val="edge"/>
          <c:x val="0.25536319437348881"/>
          <c:y val="9.9926524614254358E-2"/>
        </c:manualLayout>
      </c:layout>
    </c:title>
    <c:plotArea>
      <c:layout>
        <c:manualLayout>
          <c:layoutTarget val="inner"/>
          <c:xMode val="edge"/>
          <c:yMode val="edge"/>
          <c:x val="0.24434024421198181"/>
          <c:y val="0.23379011495715871"/>
          <c:w val="0.53377997969400681"/>
          <c:h val="0.36596874692647297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Rozkład płci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kobiety 84%</c:v>
                </c:pt>
                <c:pt idx="1">
                  <c:v>mężczyźni 16%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5.36728331722175E-2"/>
          <c:y val="0.66509062928485985"/>
          <c:w val="0.89917378636582179"/>
          <c:h val="0.29102362204724452"/>
        </c:manualLayout>
      </c:layout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Wykształcenie</a:t>
            </a:r>
            <a:endParaRPr lang="en-US" dirty="0"/>
          </a:p>
        </c:rich>
      </c:tx>
      <c:layout>
        <c:manualLayout>
          <c:xMode val="edge"/>
          <c:yMode val="edge"/>
          <c:x val="0.25536319437348881"/>
          <c:y val="9.9926524614254247E-2"/>
        </c:manualLayout>
      </c:layout>
    </c:title>
    <c:plotArea>
      <c:layout>
        <c:manualLayout>
          <c:layoutTarget val="inner"/>
          <c:xMode val="edge"/>
          <c:yMode val="edge"/>
          <c:x val="0.24434024421198186"/>
          <c:y val="0.23379011495715871"/>
          <c:w val="0.53377997969400703"/>
          <c:h val="0.3659687469264730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wyższe 77%</c:v>
                </c:pt>
                <c:pt idx="1">
                  <c:v>średnie 22%</c:v>
                </c:pt>
                <c:pt idx="2">
                  <c:v>brak danych 1%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77</c:v>
                </c:pt>
                <c:pt idx="1">
                  <c:v>22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5.3672833172217486E-2"/>
          <c:y val="0.66509062928486018"/>
          <c:w val="0.89917378636582113"/>
          <c:h val="0.29102362204724463"/>
        </c:manualLayout>
      </c:layout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Stan </a:t>
            </a:r>
            <a:r>
              <a:rPr lang="en-US" dirty="0" err="1" smtClean="0"/>
              <a:t>cywilny</a:t>
            </a:r>
            <a:endParaRPr lang="en-US" dirty="0"/>
          </a:p>
        </c:rich>
      </c:tx>
      <c:layout>
        <c:manualLayout>
          <c:xMode val="edge"/>
          <c:yMode val="edge"/>
          <c:x val="0.23380362839594468"/>
          <c:y val="9.9926524614254247E-2"/>
        </c:manualLayout>
      </c:layout>
    </c:title>
    <c:plotArea>
      <c:layout>
        <c:manualLayout>
          <c:layoutTarget val="inner"/>
          <c:xMode val="edge"/>
          <c:yMode val="edge"/>
          <c:x val="0.24434024421198186"/>
          <c:y val="0.23379011495715871"/>
          <c:w val="0.53377997969400703"/>
          <c:h val="0.3659687469264730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Stan cywilny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małżeński 92%</c:v>
                </c:pt>
                <c:pt idx="1">
                  <c:v>wolny 7%</c:v>
                </c:pt>
                <c:pt idx="2">
                  <c:v>wdowieństwo 1%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92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5.3672833172217486E-2"/>
          <c:y val="0.66509062928486018"/>
          <c:w val="0.89917378636582113"/>
          <c:h val="0.29102362204724463"/>
        </c:manualLayout>
      </c:layout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B0E62-0483-41ED-8E92-83B19B04803E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E9876-3174-4B49-9E7C-8C03D8DBF06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3672408"/>
          </a:xfr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5589240"/>
            <a:ext cx="7632848" cy="576064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5EF2-98BB-42F9-8F3B-0C445DF56053}" type="datetime1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www.duszpasterstworodzin.gda.pl</a:t>
            </a:r>
            <a:endParaRPr lang="pl-PL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/>
              <a:t>Anna </a:t>
            </a:r>
            <a:r>
              <a:rPr lang="pl-PL" dirty="0" err="1" smtClean="0"/>
              <a:t>Mrozowicz</a:t>
            </a:r>
            <a:r>
              <a:rPr lang="pl-PL" dirty="0" smtClean="0"/>
              <a:t>   </a:t>
            </a:r>
            <a:fld id="{3920FC3E-A87C-4740-9B93-5A2F8607C11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4320480"/>
          </a:xfrm>
        </p:spPr>
        <p:txBody>
          <a:bodyPr/>
          <a:lstStyle>
            <a:lvl1pPr>
              <a:buNone/>
              <a:defRPr>
                <a:solidFill>
                  <a:srgbClr val="003366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rgbClr val="003366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3366"/>
                </a:solidFill>
              </a:defRPr>
            </a:lvl3pPr>
            <a:lvl4pPr>
              <a:defRPr>
                <a:solidFill>
                  <a:srgbClr val="003366"/>
                </a:solidFill>
              </a:defRPr>
            </a:lvl4pPr>
            <a:lvl5pPr>
              <a:defRPr>
                <a:solidFill>
                  <a:srgbClr val="003366"/>
                </a:solidFill>
              </a:defRPr>
            </a:lvl5pPr>
          </a:lstStyle>
          <a:p>
            <a:pPr lvl="0"/>
            <a:r>
              <a:rPr lang="pl-PL" dirty="0" smtClean="0"/>
              <a:t>	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D21E-E90B-4AB3-8071-CA9B415695C5}" type="datetime1">
              <a:rPr lang="pl-PL" smtClean="0"/>
              <a:pPr/>
              <a:t>2018-05-30</a:t>
            </a:fld>
            <a:endParaRPr lang="pl-PL"/>
          </a:p>
        </p:txBody>
      </p:sp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r>
              <a:rPr lang="pl-PL" dirty="0" err="1" smtClean="0"/>
              <a:t>www.duszpasterstworodzin.gda.pl</a:t>
            </a:r>
            <a:endParaRPr lang="pl-PL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sz="800" dirty="0" smtClean="0"/>
              <a:t>Anna </a:t>
            </a:r>
            <a:r>
              <a:rPr lang="pl-PL" sz="800" dirty="0" err="1" smtClean="0"/>
              <a:t>Mrozowicz</a:t>
            </a:r>
            <a:r>
              <a:rPr lang="pl-PL" sz="800" dirty="0" smtClean="0"/>
              <a:t> </a:t>
            </a:r>
            <a:r>
              <a:rPr lang="pl-PL" dirty="0" smtClean="0"/>
              <a:t>  </a:t>
            </a:r>
            <a:fld id="{3920FC3E-A87C-4740-9B93-5A2F8607C116}" type="slidenum">
              <a:rPr lang="pl-PL" smtClean="0"/>
              <a:pPr/>
              <a:t>‹#›</a:t>
            </a:fld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0E54-E04C-474D-B510-1A30C4483E12}" type="datetime1">
              <a:rPr lang="pl-PL" smtClean="0"/>
              <a:pPr/>
              <a:t>2018-05-30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FC3E-A87C-4740-9B93-5A2F8607C1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6340-A31A-4A6A-BAA7-4CA30BB17243}" type="datetime1">
              <a:rPr lang="pl-PL" smtClean="0"/>
              <a:pPr/>
              <a:t>2018-05-30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FC3E-A87C-4740-9B93-5A2F8607C1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347B-A997-42A6-A65E-4C8AACD6E04A}" type="datetime1">
              <a:rPr lang="pl-PL" smtClean="0"/>
              <a:pPr/>
              <a:t>2018-05-30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FC3E-A87C-4740-9B93-5A2F8607C1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6453336"/>
            <a:ext cx="820891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	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427984" y="6453336"/>
            <a:ext cx="21336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7AE18-F339-4F67-AFB4-BB24DA654EF7}" type="datetime1">
              <a:rPr lang="pl-PL" smtClean="0"/>
              <a:pPr/>
              <a:t>2018-05-30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88224" y="6453336"/>
            <a:ext cx="2088232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66"/>
                </a:solidFill>
              </a:defRPr>
            </a:lvl1pPr>
          </a:lstStyle>
          <a:p>
            <a:r>
              <a:rPr lang="pl-PL" dirty="0" smtClean="0"/>
              <a:t>Anna </a:t>
            </a:r>
            <a:r>
              <a:rPr lang="pl-PL" dirty="0" err="1" smtClean="0"/>
              <a:t>Mrozowicz</a:t>
            </a:r>
            <a:r>
              <a:rPr lang="pl-PL" dirty="0" smtClean="0"/>
              <a:t>   </a:t>
            </a:r>
            <a:fld id="{3920FC3E-A87C-4740-9B93-5A2F8607C116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9144000" cy="12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268760"/>
            <a:ext cx="46754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76456" y="1268760"/>
            <a:ext cx="46754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7544" y="6453336"/>
            <a:ext cx="28956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366"/>
                </a:solidFill>
              </a:defRPr>
            </a:lvl1pPr>
          </a:lstStyle>
          <a:p>
            <a:r>
              <a:rPr lang="pl-PL" dirty="0" err="1" smtClean="0"/>
              <a:t>www.duszpasterstworodzin.gda.pl</a:t>
            </a:r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C66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7/71/Pope_Paul_VI._196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pl.wikipedia.org/wiki/Grafika:John_Paul_II_Medal_of_Freedom_200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1484784"/>
            <a:ext cx="8001056" cy="3672408"/>
          </a:xfrm>
        </p:spPr>
        <p:txBody>
          <a:bodyPr>
            <a:normAutofit/>
          </a:bodyPr>
          <a:lstStyle/>
          <a:p>
            <a:r>
              <a:rPr lang="pl-PL" dirty="0" smtClean="0"/>
              <a:t>Duszpasterstwo Rodzin</a:t>
            </a:r>
            <a:br>
              <a:rPr lang="pl-PL" dirty="0" smtClean="0"/>
            </a:br>
            <a:r>
              <a:rPr lang="pl-PL" sz="3100" dirty="0" smtClean="0"/>
              <a:t>Archidiecezji Gdańskiej</a:t>
            </a:r>
            <a:endParaRPr lang="pl-PL" sz="31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4348" y="5072074"/>
            <a:ext cx="7632848" cy="57606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Geneza, rozwój, struktury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82796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pl-PL" b="1" dirty="0" smtClean="0"/>
              <a:t>Paweł VI</a:t>
            </a:r>
          </a:p>
          <a:p>
            <a:pPr lvl="1"/>
            <a:r>
              <a:rPr lang="pl-PL" dirty="0" smtClean="0"/>
              <a:t>Encyklika </a:t>
            </a:r>
            <a:r>
              <a:rPr lang="pl-PL" dirty="0" err="1" smtClean="0"/>
              <a:t>Humanae</a:t>
            </a:r>
            <a:r>
              <a:rPr lang="pl-PL" dirty="0" smtClean="0"/>
              <a:t> </a:t>
            </a:r>
            <a:r>
              <a:rPr lang="pl-PL" dirty="0" err="1" smtClean="0"/>
              <a:t>vitae</a:t>
            </a:r>
            <a:r>
              <a:rPr lang="pl-PL" dirty="0" smtClean="0"/>
              <a:t>, 1968 r.</a:t>
            </a:r>
          </a:p>
          <a:p>
            <a:pPr lvl="1">
              <a:buNone/>
            </a:pPr>
            <a:endParaRPr lang="pl-PL" dirty="0" smtClean="0"/>
          </a:p>
          <a:p>
            <a:pPr lvl="1">
              <a:buNone/>
            </a:pPr>
            <a:r>
              <a:rPr lang="pl-PL" b="1" dirty="0" smtClean="0"/>
              <a:t>Jan Paweł II</a:t>
            </a:r>
          </a:p>
          <a:p>
            <a:pPr lvl="1"/>
            <a:r>
              <a:rPr lang="pl-PL" dirty="0" err="1" smtClean="0"/>
              <a:t>Adhortacja</a:t>
            </a:r>
            <a:r>
              <a:rPr lang="pl-PL" dirty="0" smtClean="0"/>
              <a:t> </a:t>
            </a:r>
            <a:r>
              <a:rPr lang="pl-PL" dirty="0" err="1" smtClean="0"/>
              <a:t>Familiaris</a:t>
            </a:r>
            <a:r>
              <a:rPr lang="pl-PL" dirty="0" smtClean="0"/>
              <a:t> </a:t>
            </a:r>
            <a:r>
              <a:rPr lang="pl-PL" dirty="0" err="1" smtClean="0"/>
              <a:t>consortio</a:t>
            </a:r>
            <a:r>
              <a:rPr lang="pl-PL" dirty="0" smtClean="0"/>
              <a:t>, 1981 r.</a:t>
            </a:r>
          </a:p>
          <a:p>
            <a:pPr lvl="1"/>
            <a:r>
              <a:rPr lang="pl-PL" dirty="0" smtClean="0"/>
              <a:t>Encyklika </a:t>
            </a:r>
            <a:r>
              <a:rPr lang="pl-PL" dirty="0" err="1" smtClean="0"/>
              <a:t>Evangelium</a:t>
            </a:r>
            <a:r>
              <a:rPr lang="pl-PL" dirty="0" smtClean="0"/>
              <a:t> </a:t>
            </a:r>
            <a:r>
              <a:rPr lang="pl-PL" dirty="0" err="1" smtClean="0"/>
              <a:t>vitae</a:t>
            </a:r>
            <a:r>
              <a:rPr lang="pl-PL" dirty="0" smtClean="0"/>
              <a:t> , 1995 r.</a:t>
            </a:r>
          </a:p>
          <a:p>
            <a:pPr lvl="1"/>
            <a:r>
              <a:rPr lang="pl-PL" dirty="0" smtClean="0"/>
              <a:t>Katechezy środowe „Mężczyzną i niewiastą </a:t>
            </a:r>
          </a:p>
          <a:p>
            <a:pPr lvl="1">
              <a:buNone/>
            </a:pPr>
            <a:r>
              <a:rPr lang="pl-PL" dirty="0" smtClean="0"/>
              <a:t>	stworzył ich” lata 1979-1984 </a:t>
            </a:r>
          </a:p>
          <a:p>
            <a:pPr lvl="1">
              <a:buNone/>
            </a:pPr>
            <a:r>
              <a:rPr lang="pl-PL" dirty="0" smtClean="0"/>
              <a:t>	teologia ciała, 129 katechez, 800 stron.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Dokumenty Kościoła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dirty="0" smtClean="0"/>
              <a:t>Anna </a:t>
            </a:r>
            <a:r>
              <a:rPr lang="pl-PL" sz="800" dirty="0" err="1" smtClean="0"/>
              <a:t>Mrozowicz</a:t>
            </a:r>
            <a:r>
              <a:rPr lang="pl-PL" sz="800" dirty="0" smtClean="0"/>
              <a:t> </a:t>
            </a:r>
            <a:r>
              <a:rPr lang="pl-PL" dirty="0" smtClean="0"/>
              <a:t>  </a:t>
            </a:r>
            <a:fld id="{3920FC3E-A87C-4740-9B93-5A2F8607C116}" type="slidenum">
              <a:rPr lang="pl-PL" smtClean="0"/>
              <a:pPr/>
              <a:t>10</a:t>
            </a:fld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" name="Picture 6" descr="Grafika:Pope Paul VI. 196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643050"/>
            <a:ext cx="13433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Jan Paweł II">
            <a:hlinkClick r:id="rId4" tooltip="Jan Paweł II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4071942"/>
            <a:ext cx="1366817" cy="205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Ważne publikacje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11</a:t>
            </a:fld>
            <a:r>
              <a:rPr lang="pl-PL" smtClean="0"/>
              <a:t>.</a:t>
            </a:r>
            <a:endParaRPr lang="pl-PL" dirty="0"/>
          </a:p>
        </p:txBody>
      </p:sp>
      <p:pic>
        <p:nvPicPr>
          <p:cNvPr id="6" name="Obraz 5" descr="Duszpasterstwo rodzin. Refleksja naukowa czy działalność pastoralna?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3312368" cy="36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222642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36912"/>
            <a:ext cx="215839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060848"/>
            <a:ext cx="8186766" cy="4320480"/>
          </a:xfrm>
        </p:spPr>
        <p:txBody>
          <a:bodyPr>
            <a:normAutofit lnSpcReduction="10000"/>
          </a:bodyPr>
          <a:lstStyle/>
          <a:p>
            <a:pPr lvl="1"/>
            <a:r>
              <a:rPr lang="pl-PL" dirty="0" smtClean="0"/>
              <a:t>100 parafialnych Poradni Życia Rodzinnego </a:t>
            </a:r>
          </a:p>
          <a:p>
            <a:pPr lvl="1">
              <a:buNone/>
            </a:pPr>
            <a:r>
              <a:rPr lang="pl-PL" dirty="0"/>
              <a:t>	</a:t>
            </a:r>
            <a:r>
              <a:rPr lang="pl-PL" dirty="0" smtClean="0"/>
              <a:t>na 198 parafii na terenie Archidiecezji Gdańskiej</a:t>
            </a:r>
          </a:p>
          <a:p>
            <a:pPr lvl="1"/>
            <a:r>
              <a:rPr lang="pl-PL" dirty="0" smtClean="0"/>
              <a:t>5 poradni specjalistycznych; </a:t>
            </a:r>
          </a:p>
          <a:p>
            <a:pPr lvl="1">
              <a:buNone/>
            </a:pPr>
            <a:r>
              <a:rPr lang="pl-PL" dirty="0" smtClean="0"/>
              <a:t>	centralna – Diecezjalna Poradnia Rodzinna</a:t>
            </a:r>
          </a:p>
          <a:p>
            <a:pPr lvl="1"/>
            <a:r>
              <a:rPr lang="pl-PL" dirty="0" smtClean="0"/>
              <a:t>144 czynnych Doradców Życia Rodzinnego</a:t>
            </a:r>
          </a:p>
          <a:p>
            <a:pPr lvl="1"/>
            <a:r>
              <a:rPr lang="pl-PL" dirty="0" smtClean="0"/>
              <a:t>dziś  dołączy do Poradnictwa Rodzinnego kolejnych  30 nowych doradców</a:t>
            </a:r>
          </a:p>
          <a:p>
            <a:pPr lvl="1"/>
            <a:r>
              <a:rPr lang="pl-PL" dirty="0" smtClean="0"/>
              <a:t>80 doradców – seniorów, już bez misji kanonicznych ze względu na wiek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Nasze poradnie i doradcy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12</a:t>
            </a:fld>
            <a:r>
              <a:rPr lang="pl-PL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2060575"/>
          <a:ext cx="2818656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Charakterystyka doradcy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13</a:t>
            </a:fld>
            <a:r>
              <a:rPr lang="pl-PL" smtClean="0"/>
              <a:t>.</a:t>
            </a:r>
            <a:endParaRPr lang="pl-PL" dirty="0"/>
          </a:p>
        </p:txBody>
      </p:sp>
      <p:graphicFrame>
        <p:nvGraphicFramePr>
          <p:cNvPr id="7" name="Symbol zastępczy zawartości 5"/>
          <p:cNvGraphicFramePr>
            <a:graphicFrameLocks/>
          </p:cNvGraphicFramePr>
          <p:nvPr/>
        </p:nvGraphicFramePr>
        <p:xfrm>
          <a:off x="5796136" y="2060848"/>
          <a:ext cx="2818656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ymbol zastępczy zawartości 5"/>
          <p:cNvGraphicFramePr>
            <a:graphicFrameLocks/>
          </p:cNvGraphicFramePr>
          <p:nvPr/>
        </p:nvGraphicFramePr>
        <p:xfrm>
          <a:off x="3131840" y="2060848"/>
          <a:ext cx="2818656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pl-PL" dirty="0" smtClean="0"/>
              <a:t>Polskie Stowarzyszenie Nauczycieli NPR o/Gdański</a:t>
            </a:r>
          </a:p>
          <a:p>
            <a:pPr lvl="1"/>
            <a:r>
              <a:rPr lang="pl-PL" dirty="0" smtClean="0"/>
              <a:t>Wspólnota Trudnych Małżeństw </a:t>
            </a:r>
            <a:r>
              <a:rPr lang="pl-PL" dirty="0" err="1" smtClean="0"/>
              <a:t>Sychar</a:t>
            </a:r>
            <a:endParaRPr lang="pl-PL" dirty="0" smtClean="0"/>
          </a:p>
          <a:p>
            <a:pPr lvl="1"/>
            <a:r>
              <a:rPr lang="pl-PL" dirty="0" smtClean="0"/>
              <a:t>Gdańskie Seminarium Duchowne</a:t>
            </a:r>
          </a:p>
          <a:p>
            <a:pPr lvl="1"/>
            <a:r>
              <a:rPr lang="pl-PL" dirty="0" err="1" smtClean="0"/>
              <a:t>NaproCentrum</a:t>
            </a:r>
            <a:endParaRPr lang="pl-PL" dirty="0" smtClean="0"/>
          </a:p>
          <a:p>
            <a:pPr lvl="1"/>
            <a:r>
              <a:rPr lang="pl-PL" dirty="0" smtClean="0"/>
              <a:t>Wspólnota rodziców po stracie</a:t>
            </a:r>
          </a:p>
          <a:p>
            <a:pPr lvl="1"/>
            <a:r>
              <a:rPr lang="pl-PL" dirty="0" smtClean="0"/>
              <a:t>Dom Kultury Chrześcijańskiej</a:t>
            </a:r>
          </a:p>
          <a:p>
            <a:pPr lvl="1"/>
            <a:r>
              <a:rPr lang="pl-PL" dirty="0" smtClean="0"/>
              <a:t>Miejski Ośrodek Pomocy Rodzinie</a:t>
            </a:r>
          </a:p>
          <a:p>
            <a:pPr lvl="1"/>
            <a:r>
              <a:rPr lang="pl-PL" dirty="0" err="1" smtClean="0"/>
              <a:t>Human</a:t>
            </a:r>
            <a:r>
              <a:rPr lang="pl-PL" dirty="0" smtClean="0"/>
              <a:t> Life International</a:t>
            </a:r>
          </a:p>
          <a:p>
            <a:pPr lvl="1"/>
            <a:r>
              <a:rPr lang="pl-PL" dirty="0" smtClean="0"/>
              <a:t>Civitas Christiana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Współpraca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14</a:t>
            </a:fld>
            <a:r>
              <a:rPr lang="pl-PL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Pro </a:t>
            </a:r>
            <a:r>
              <a:rPr lang="pl-PL" dirty="0" err="1" smtClean="0"/>
              <a:t>Ecclesia</a:t>
            </a:r>
            <a:r>
              <a:rPr lang="pl-PL" dirty="0" smtClean="0"/>
              <a:t> et </a:t>
            </a:r>
            <a:r>
              <a:rPr lang="pl-PL" dirty="0" err="1" smtClean="0"/>
              <a:t>Pontifice</a:t>
            </a:r>
            <a:endParaRPr lang="pl-PL" dirty="0" smtClean="0"/>
          </a:p>
          <a:p>
            <a:pPr lvl="1"/>
            <a:r>
              <a:rPr lang="pl-PL" dirty="0" smtClean="0"/>
              <a:t>Pro </a:t>
            </a:r>
            <a:r>
              <a:rPr lang="pl-PL" dirty="0" err="1" smtClean="0"/>
              <a:t>Ecclesia</a:t>
            </a:r>
            <a:r>
              <a:rPr lang="pl-PL" dirty="0" smtClean="0"/>
              <a:t> et </a:t>
            </a:r>
            <a:r>
              <a:rPr lang="pl-PL" dirty="0" err="1" smtClean="0"/>
              <a:t>Populo</a:t>
            </a:r>
            <a:endParaRPr lang="pl-PL" dirty="0" smtClean="0"/>
          </a:p>
          <a:p>
            <a:pPr lvl="1"/>
            <a:r>
              <a:rPr lang="pl-PL" dirty="0" smtClean="0"/>
              <a:t>Kapituła Promująca Wzorowe Rodziny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Wyróżnienia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15</a:t>
            </a:fld>
            <a:r>
              <a:rPr lang="pl-PL" smtClean="0"/>
              <a:t>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3161928" cy="250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2500652" cy="2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dirty="0" smtClean="0"/>
              <a:t>doroczna Ogólnopolska pielgrzymka małżeństw i rodzin na Jasną Górę</a:t>
            </a:r>
          </a:p>
          <a:p>
            <a:pPr lvl="1"/>
            <a:r>
              <a:rPr lang="pl-PL" dirty="0" smtClean="0"/>
              <a:t>odnawianie przysięgi małżeńskiej w parafiach Archidiecezji Gdańskiej</a:t>
            </a:r>
          </a:p>
          <a:p>
            <a:pPr lvl="1"/>
            <a:r>
              <a:rPr lang="pl-PL" dirty="0" smtClean="0"/>
              <a:t>doroczne rekolekcje</a:t>
            </a:r>
          </a:p>
          <a:p>
            <a:pPr lvl="1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Nasze inicjatywy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16</a:t>
            </a:fld>
            <a:r>
              <a:rPr lang="pl-PL" smtClean="0"/>
              <a:t>.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09120"/>
            <a:ext cx="4270700" cy="18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571876"/>
            <a:ext cx="2764904" cy="280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dirty="0" smtClean="0"/>
              <a:t>konferencje okolicznościowe</a:t>
            </a:r>
          </a:p>
          <a:p>
            <a:pPr lvl="1"/>
            <a:r>
              <a:rPr lang="pl-PL" dirty="0" smtClean="0"/>
              <a:t>comiesięczne Eucharystie połączone z katechezami dla małżonków</a:t>
            </a:r>
          </a:p>
          <a:p>
            <a:pPr lvl="1"/>
            <a:r>
              <a:rPr lang="pl-PL" dirty="0" smtClean="0"/>
              <a:t>comiesięczne spotkania </a:t>
            </a:r>
            <a:r>
              <a:rPr lang="pl-PL" dirty="0" err="1" smtClean="0"/>
              <a:t>Lectio</a:t>
            </a:r>
            <a:r>
              <a:rPr lang="pl-PL" dirty="0" smtClean="0"/>
              <a:t> </a:t>
            </a:r>
            <a:r>
              <a:rPr lang="pl-PL" dirty="0" err="1" smtClean="0"/>
              <a:t>divina</a:t>
            </a:r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Nasze inicjatywy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17</a:t>
            </a:fld>
            <a:r>
              <a:rPr lang="pl-PL" smtClean="0"/>
              <a:t>.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58079"/>
            <a:ext cx="4386064" cy="230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Dzień Świętości Życia</a:t>
            </a:r>
          </a:p>
          <a:p>
            <a:pPr lvl="1"/>
            <a:r>
              <a:rPr lang="pl-PL" dirty="0" smtClean="0"/>
              <a:t>Marsze dla Życia i Rodziny</a:t>
            </a:r>
          </a:p>
          <a:p>
            <a:pPr lvl="1"/>
            <a:r>
              <a:rPr lang="pl-PL" dirty="0" smtClean="0"/>
              <a:t>Święto Świętych Młodzianków</a:t>
            </a:r>
          </a:p>
          <a:p>
            <a:pPr lvl="1"/>
            <a:r>
              <a:rPr lang="pl-PL" dirty="0" smtClean="0"/>
              <a:t>Droga Krzyżowa wspólnot rodzinnych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Inicjatywy z naszym udziałem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18</a:t>
            </a:fld>
            <a:r>
              <a:rPr lang="pl-PL" smtClean="0"/>
              <a:t>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149080"/>
            <a:ext cx="4242048" cy="220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err="1" smtClean="0"/>
              <a:t>www.duszpasterstworodzin.gda.pl</a:t>
            </a:r>
            <a:endParaRPr lang="pl-PL" dirty="0" smtClean="0"/>
          </a:p>
          <a:p>
            <a:pPr lvl="1">
              <a:buNone/>
            </a:pPr>
            <a:r>
              <a:rPr lang="pl-PL" dirty="0" smtClean="0"/>
              <a:t>	</a:t>
            </a:r>
            <a:r>
              <a:rPr lang="pl-PL" dirty="0" err="1" smtClean="0"/>
              <a:t>www.poradnictwo.gda.pl</a:t>
            </a:r>
            <a:endParaRPr lang="pl-PL" dirty="0" smtClean="0"/>
          </a:p>
          <a:p>
            <a:pPr lvl="1"/>
            <a:r>
              <a:rPr lang="pl-PL" dirty="0" smtClean="0"/>
              <a:t>zeszyt ćwiczeń, zeszyt obserwacji</a:t>
            </a:r>
          </a:p>
          <a:p>
            <a:pPr lvl="1"/>
            <a:r>
              <a:rPr lang="pl-PL" dirty="0" smtClean="0"/>
              <a:t>kronika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Publikacje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19</a:t>
            </a:fld>
            <a:r>
              <a:rPr lang="pl-PL" smtClean="0"/>
              <a:t>.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17032"/>
            <a:ext cx="3127820" cy="26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2584525" cy="18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437112"/>
            <a:ext cx="2592288" cy="187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340768"/>
            <a:ext cx="1805347" cy="233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Ustawa o dopuszczalności przerywania ciąży z kwietnia 1956 r. uderzała w rodziny. </a:t>
            </a:r>
          </a:p>
          <a:p>
            <a:pPr lvl="1"/>
            <a:r>
              <a:rPr lang="pl-PL" dirty="0" smtClean="0"/>
              <a:t>Episkopat Polski w czerwcu 1956 r. zalecił organizowanie katolickich poradni małżeńskich.  </a:t>
            </a:r>
          </a:p>
          <a:p>
            <a:pPr lvl="1"/>
            <a:r>
              <a:rPr lang="pl-PL" dirty="0" smtClean="0"/>
              <a:t>Represje władz komunistycznych spowodowały wycofanie się wielu lekarzy z tej posługi.</a:t>
            </a:r>
          </a:p>
          <a:p>
            <a:pPr lvl="1"/>
            <a:r>
              <a:rPr lang="pl-PL" dirty="0" smtClean="0"/>
              <a:t>Duszpasterstwo rozwinęło się w strukturach parafialnych i diecezjalnych.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Geneza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2</a:t>
            </a:fld>
            <a:r>
              <a:rPr lang="pl-PL" smtClean="0"/>
              <a:t>.</a:t>
            </a:r>
            <a:endParaRPr lang="pl-PL" dirty="0"/>
          </a:p>
        </p:txBody>
      </p:sp>
      <p:pic>
        <p:nvPicPr>
          <p:cNvPr id="6" name="Obraz 5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000636"/>
            <a:ext cx="1019943" cy="145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trzy spotkania indywidualne w ramach bezpośredniego przygotowania do zawarcia sakramentu małżeństwa</a:t>
            </a:r>
          </a:p>
          <a:p>
            <a:pPr lvl="1"/>
            <a:r>
              <a:rPr lang="pl-PL" dirty="0" smtClean="0"/>
              <a:t>problemy: </a:t>
            </a:r>
          </a:p>
          <a:p>
            <a:pPr lvl="2"/>
            <a:r>
              <a:rPr lang="pl-PL" dirty="0" smtClean="0"/>
              <a:t>konkubinat</a:t>
            </a:r>
          </a:p>
          <a:p>
            <a:pPr lvl="2"/>
            <a:r>
              <a:rPr lang="pl-PL" dirty="0" smtClean="0"/>
              <a:t>antykoncepcja</a:t>
            </a:r>
          </a:p>
          <a:p>
            <a:pPr lvl="2"/>
            <a:r>
              <a:rPr lang="pl-PL" dirty="0" smtClean="0"/>
              <a:t>narzeczeni z dziećmi</a:t>
            </a:r>
          </a:p>
          <a:p>
            <a:pPr lvl="2"/>
            <a:r>
              <a:rPr lang="pl-PL" dirty="0" smtClean="0"/>
              <a:t>w sytuacji kryzysowej</a:t>
            </a:r>
          </a:p>
          <a:p>
            <a:pPr lvl="2"/>
            <a:r>
              <a:rPr lang="pl-PL" dirty="0" smtClean="0"/>
              <a:t>rozdzieleni emigracją</a:t>
            </a:r>
          </a:p>
          <a:p>
            <a:pPr lvl="1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Praca z narzeczonymi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20</a:t>
            </a:fld>
            <a:r>
              <a:rPr lang="pl-PL" smtClean="0"/>
              <a:t>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43314"/>
            <a:ext cx="3814764" cy="248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smtClean="0"/>
              <a:t>Kryzysy związane z uzależnieniami: </a:t>
            </a:r>
          </a:p>
          <a:p>
            <a:pPr lvl="1">
              <a:buNone/>
            </a:pPr>
            <a:r>
              <a:rPr lang="pl-PL" dirty="0" smtClean="0"/>
              <a:t>	pornografią (u mężczyzn) i serialami (u kobiet)</a:t>
            </a:r>
          </a:p>
          <a:p>
            <a:pPr lvl="1"/>
            <a:r>
              <a:rPr lang="pl-PL" dirty="0" smtClean="0"/>
              <a:t>Antykoncepcja i zdrady</a:t>
            </a:r>
          </a:p>
          <a:p>
            <a:pPr lvl="1"/>
            <a:r>
              <a:rPr lang="pl-PL" dirty="0" smtClean="0"/>
              <a:t>Problem bezdzietności i pokusa zapłodnienia pozaustrojowego</a:t>
            </a:r>
          </a:p>
          <a:p>
            <a:pPr lvl="1"/>
            <a:r>
              <a:rPr lang="pl-PL" dirty="0" smtClean="0"/>
              <a:t>Problemy rozdzielenia związane z emigracją zarobkową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Praca z małżonkami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21</a:t>
            </a:fld>
            <a:r>
              <a:rPr lang="pl-PL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Promocja odpowiedzialnego rodzicielstwa</a:t>
            </a:r>
          </a:p>
          <a:p>
            <a:r>
              <a:rPr lang="pl-PL" dirty="0" smtClean="0"/>
              <a:t>Edukacja na temat szkodliwości:</a:t>
            </a:r>
          </a:p>
          <a:p>
            <a:pPr lvl="1"/>
            <a:r>
              <a:rPr lang="pl-PL" dirty="0" smtClean="0"/>
              <a:t>aborcji</a:t>
            </a:r>
          </a:p>
          <a:p>
            <a:pPr lvl="1"/>
            <a:r>
              <a:rPr lang="pl-PL" dirty="0" smtClean="0"/>
              <a:t>antykoncepcji</a:t>
            </a:r>
          </a:p>
          <a:p>
            <a:pPr lvl="1"/>
            <a:r>
              <a:rPr lang="pl-PL" dirty="0" err="1" smtClean="0"/>
              <a:t>in</a:t>
            </a:r>
            <a:r>
              <a:rPr lang="pl-PL" dirty="0" smtClean="0"/>
              <a:t> vitro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Obrona życia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22</a:t>
            </a:fld>
            <a:r>
              <a:rPr lang="pl-PL" smtClean="0"/>
              <a:t>.</a:t>
            </a:r>
            <a:endParaRPr lang="pl-PL" dirty="0"/>
          </a:p>
        </p:txBody>
      </p:sp>
      <p:pic>
        <p:nvPicPr>
          <p:cNvPr id="4098" name="Picture 2" descr="http://polki.pl/we-dwoje/p/a/42/10/2/11498/c3/c3_zaparcia_u_malu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00504"/>
            <a:ext cx="333375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060848"/>
            <a:ext cx="8186766" cy="4320480"/>
          </a:xfrm>
        </p:spPr>
        <p:txBody>
          <a:bodyPr>
            <a:normAutofit/>
          </a:bodyPr>
          <a:lstStyle/>
          <a:p>
            <a:pPr lvl="1"/>
            <a:r>
              <a:rPr lang="pl-PL" dirty="0" smtClean="0"/>
              <a:t>Zadbać o wyższą jakość przygotowania do ślubu; współpraca kapłanów i małżonków, kerygmat  nauki nie przez Internet, nie jeden weekend</a:t>
            </a:r>
          </a:p>
          <a:p>
            <a:pPr lvl="1"/>
            <a:r>
              <a:rPr lang="pl-PL" dirty="0" smtClean="0"/>
              <a:t>Wspierać i ożywiać wspólnoty prorodzinne</a:t>
            </a:r>
          </a:p>
          <a:p>
            <a:pPr lvl="1"/>
            <a:r>
              <a:rPr lang="pl-PL" dirty="0" smtClean="0"/>
              <a:t>spotkania dla małżonków, rodziców w grupach nieformalnych, otwartych</a:t>
            </a:r>
          </a:p>
          <a:p>
            <a:pPr lvl="1"/>
            <a:r>
              <a:rPr lang="pl-PL" dirty="0" smtClean="0"/>
              <a:t>Kapłani winni towarzyszyć małżonkom, głosząc im piękno powołania do małżeństwa i rodziny wynikające z zamysłu Bożego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powinniśmy robić?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23</a:t>
            </a:fld>
            <a:r>
              <a:rPr lang="pl-PL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1964</a:t>
            </a:r>
          </a:p>
          <a:p>
            <a:pPr lvl="1"/>
            <a:r>
              <a:rPr lang="pl-PL" dirty="0" smtClean="0"/>
              <a:t>pierwsze konsultacje indywidualne z kobietami w Gdańsku Oliwie - instruktorka diecezjalna z Pelplina Maria Siemiątkowska. </a:t>
            </a:r>
          </a:p>
          <a:p>
            <a:r>
              <a:rPr lang="pl-PL" dirty="0" smtClean="0"/>
              <a:t>1965</a:t>
            </a:r>
          </a:p>
          <a:p>
            <a:pPr lvl="1"/>
            <a:r>
              <a:rPr lang="pl-PL" dirty="0" smtClean="0"/>
              <a:t>z inicjatywy instruktorki krajowej Teresy Strzembosz pracę w naszej diecezji koordynują Irena Konieczna i Anna Rusiecka przy współpracy z duszpasterzem rodzin ks. Władysławem Ciastoniem SAC.</a:t>
            </a:r>
          </a:p>
          <a:p>
            <a:pPr lvl="1"/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naszej diecezji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3</a:t>
            </a:fld>
            <a:r>
              <a:rPr lang="pl-PL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1965</a:t>
            </a:r>
          </a:p>
          <a:p>
            <a:pPr lvl="1"/>
            <a:r>
              <a:rPr lang="pl-PL" dirty="0" smtClean="0"/>
              <a:t>pierwszy kurs dla kandydatów na doradców z naszej diecezji odbył się przy Parafii Najświętszego Serca Pana Jezusa w Gdyni.</a:t>
            </a:r>
          </a:p>
          <a:p>
            <a:pPr lvl="1"/>
            <a:r>
              <a:rPr lang="pl-PL" dirty="0" smtClean="0"/>
              <a:t>etap samodzielnej pracy i tworzenia struktur, bez bezpośredniej zależności od ówczesnej Diecezji Chełmińskiej.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naszej diecezji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4</a:t>
            </a:fld>
            <a:r>
              <a:rPr lang="pl-PL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Struktury ogólnokrajowe</a:t>
            </a:r>
          </a:p>
          <a:p>
            <a:pPr lvl="1"/>
            <a:r>
              <a:rPr lang="pl-PL" dirty="0" smtClean="0"/>
              <a:t>Rada ds. Rodziny przy KEP</a:t>
            </a:r>
          </a:p>
          <a:p>
            <a:pPr lvl="1"/>
            <a:r>
              <a:rPr lang="pl-PL" dirty="0" smtClean="0"/>
              <a:t>Krajowy Ośrodek Duszpasterstwa Rodzin</a:t>
            </a:r>
          </a:p>
          <a:p>
            <a:pPr lvl="1">
              <a:buNone/>
            </a:pPr>
            <a:r>
              <a:rPr lang="pl-PL" dirty="0"/>
              <a:t>	</a:t>
            </a:r>
            <a:r>
              <a:rPr lang="pl-PL" dirty="0" smtClean="0"/>
              <a:t>(Dyrektor i krajowy Doradca)</a:t>
            </a:r>
          </a:p>
          <a:p>
            <a:pPr lvl="1"/>
            <a:r>
              <a:rPr lang="pl-PL" dirty="0" smtClean="0"/>
              <a:t>Sesje ogólnopolskie DR</a:t>
            </a:r>
          </a:p>
          <a:p>
            <a:pPr lvl="1"/>
            <a:r>
              <a:rPr lang="pl-PL" dirty="0" smtClean="0"/>
              <a:t>Spotkania rejonowe DR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Struktury Duszpasterstwa Rodzin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5</a:t>
            </a:fld>
            <a:r>
              <a:rPr lang="pl-PL" smtClean="0"/>
              <a:t>.</a:t>
            </a:r>
            <a:endParaRPr lang="pl-PL" dirty="0"/>
          </a:p>
        </p:txBody>
      </p:sp>
      <p:sp>
        <p:nvSpPr>
          <p:cNvPr id="16386" name="AutoShape 2" descr="Znalezione obrazy dla zapytania drąg przemysł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88" name="Picture 4" descr="http://warszawa.gosc.pl/files/14/02/27/506422_wa10s07_powstanie230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412025"/>
            <a:ext cx="2831930" cy="1921356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143116"/>
            <a:ext cx="1409086" cy="21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Struktury diecezjalne</a:t>
            </a:r>
          </a:p>
          <a:p>
            <a:pPr lvl="1"/>
            <a:r>
              <a:rPr lang="pl-PL" dirty="0" smtClean="0"/>
              <a:t>Biskup diecezjalny</a:t>
            </a:r>
          </a:p>
          <a:p>
            <a:pPr lvl="1"/>
            <a:r>
              <a:rPr lang="pl-PL" dirty="0" smtClean="0"/>
              <a:t>Wydział Duszpasterstwa Rodzin</a:t>
            </a:r>
          </a:p>
          <a:p>
            <a:pPr lvl="1"/>
            <a:r>
              <a:rPr lang="pl-PL" dirty="0" smtClean="0"/>
              <a:t>Diecezjalny Duszpasterz Rodzin</a:t>
            </a:r>
          </a:p>
          <a:p>
            <a:pPr lvl="1"/>
            <a:r>
              <a:rPr lang="pl-PL" dirty="0" smtClean="0"/>
              <a:t>Diecezjalna Doradczyni </a:t>
            </a:r>
          </a:p>
          <a:p>
            <a:pPr lvl="1">
              <a:buNone/>
            </a:pPr>
            <a:r>
              <a:rPr lang="pl-PL" dirty="0"/>
              <a:t>	</a:t>
            </a:r>
            <a:r>
              <a:rPr lang="pl-PL" dirty="0" smtClean="0"/>
              <a:t>Życia Rodzinnego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Struktury Duszpasterstwa Rodzin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6</a:t>
            </a:fld>
            <a:r>
              <a:rPr lang="pl-PL" smtClean="0"/>
              <a:t>.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422" y="2708920"/>
            <a:ext cx="2461849" cy="272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66429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l-PL" dirty="0" smtClean="0"/>
              <a:t>1965-1972	ks. Władysław Ciastoń SAC</a:t>
            </a:r>
          </a:p>
          <a:p>
            <a:pPr lvl="1"/>
            <a:r>
              <a:rPr lang="pl-PL" dirty="0" smtClean="0"/>
              <a:t>1972		ks. Janusz Rekowski</a:t>
            </a:r>
          </a:p>
          <a:p>
            <a:pPr lvl="1"/>
            <a:r>
              <a:rPr lang="pl-PL" dirty="0" smtClean="0"/>
              <a:t>1972-1981	ks. Rafał </a:t>
            </a:r>
            <a:r>
              <a:rPr lang="pl-PL" dirty="0" err="1" smtClean="0"/>
              <a:t>Markiton</a:t>
            </a:r>
            <a:endParaRPr lang="pl-PL" dirty="0" smtClean="0"/>
          </a:p>
          <a:p>
            <a:pPr lvl="1"/>
            <a:r>
              <a:rPr lang="pl-PL" dirty="0" smtClean="0"/>
              <a:t>1981-1999	ks. Jan </a:t>
            </a:r>
            <a:r>
              <a:rPr lang="pl-PL" dirty="0" err="1" smtClean="0"/>
              <a:t>Majder</a:t>
            </a:r>
            <a:endParaRPr lang="pl-PL" dirty="0" smtClean="0"/>
          </a:p>
          <a:p>
            <a:pPr lvl="1"/>
            <a:r>
              <a:rPr lang="pl-PL" dirty="0" smtClean="0"/>
              <a:t>1999-2009	ks. Piotr </a:t>
            </a:r>
            <a:r>
              <a:rPr lang="pl-PL" dirty="0" err="1" smtClean="0"/>
              <a:t>Topolewski</a:t>
            </a:r>
            <a:endParaRPr lang="pl-PL" dirty="0" smtClean="0"/>
          </a:p>
          <a:p>
            <a:pPr lvl="1"/>
            <a:r>
              <a:rPr lang="pl-PL" dirty="0" smtClean="0"/>
              <a:t>od 2009	ks. Krzysztof </a:t>
            </a:r>
            <a:r>
              <a:rPr lang="pl-PL" dirty="0" err="1" smtClean="0"/>
              <a:t>Homoncik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Diecezjalni Duszpasterze Rodzin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7</a:t>
            </a:fld>
            <a:r>
              <a:rPr lang="pl-PL" smtClean="0"/>
              <a:t>.</a:t>
            </a:r>
            <a:endParaRPr lang="pl-PL" dirty="0"/>
          </a:p>
        </p:txBody>
      </p:sp>
      <p:pic>
        <p:nvPicPr>
          <p:cNvPr id="6" name="Obraz 5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25144"/>
            <a:ext cx="1274068" cy="15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25144"/>
            <a:ext cx="12961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25144"/>
            <a:ext cx="1440160" cy="1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59228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pl-PL" dirty="0" smtClean="0"/>
              <a:t>1965-1974	Anna Rusiecka</a:t>
            </a:r>
          </a:p>
          <a:p>
            <a:pPr lvl="1">
              <a:buNone/>
            </a:pPr>
            <a:r>
              <a:rPr lang="pl-PL" dirty="0" smtClean="0"/>
              <a:t>				Irena Konieczna, Waleria Bogacka</a:t>
            </a:r>
          </a:p>
          <a:p>
            <a:pPr lvl="1"/>
            <a:r>
              <a:rPr lang="pl-PL" dirty="0" smtClean="0"/>
              <a:t>1974-1976	Józefa Wójcik</a:t>
            </a:r>
          </a:p>
          <a:p>
            <a:pPr lvl="1"/>
            <a:r>
              <a:rPr lang="pl-PL" dirty="0" smtClean="0"/>
              <a:t>1976-1985	Janina </a:t>
            </a:r>
            <a:r>
              <a:rPr lang="pl-PL" dirty="0" err="1" smtClean="0"/>
              <a:t>Hartman</a:t>
            </a:r>
            <a:endParaRPr lang="pl-PL" dirty="0" smtClean="0"/>
          </a:p>
          <a:p>
            <a:pPr lvl="1"/>
            <a:r>
              <a:rPr lang="pl-PL" dirty="0" smtClean="0"/>
              <a:t>1985-2008	Jadwiga Dobrowolska</a:t>
            </a:r>
          </a:p>
          <a:p>
            <a:pPr lvl="1"/>
            <a:r>
              <a:rPr lang="pl-PL" dirty="0" smtClean="0"/>
              <a:t>od 2008	Anna </a:t>
            </a:r>
            <a:r>
              <a:rPr lang="pl-PL" dirty="0" err="1" smtClean="0"/>
              <a:t>Mrozowicz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Diecezjalne Doradczynie Życia Rodzinnego</a:t>
            </a:r>
            <a:endParaRPr lang="pl-PL" sz="36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8</a:t>
            </a:fld>
            <a:r>
              <a:rPr lang="pl-PL" smtClean="0"/>
              <a:t>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437112"/>
            <a:ext cx="4133899" cy="198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pl-PL" dirty="0" smtClean="0"/>
              <a:t>ukazywanie właściwego wymiaru miłości małżeńskiej</a:t>
            </a:r>
          </a:p>
          <a:p>
            <a:pPr lvl="1"/>
            <a:r>
              <a:rPr lang="pl-PL" dirty="0" smtClean="0"/>
              <a:t>uwrażliwianie na godność każdego człowieka</a:t>
            </a:r>
          </a:p>
          <a:p>
            <a:pPr lvl="1"/>
            <a:r>
              <a:rPr lang="pl-PL" dirty="0" smtClean="0"/>
              <a:t>kształtowanie postaw prorodzinnych</a:t>
            </a:r>
          </a:p>
          <a:p>
            <a:pPr lvl="1"/>
            <a:r>
              <a:rPr lang="pl-PL" dirty="0" smtClean="0"/>
              <a:t>nauczanie zasad odpowiedzialnego rodzicielstwa</a:t>
            </a:r>
          </a:p>
          <a:p>
            <a:pPr lvl="1"/>
            <a:r>
              <a:rPr lang="pl-PL" dirty="0" smtClean="0"/>
              <a:t>ukazywanie potrzeby pełnego miłości towarzyszenia dziecku od poczęcia</a:t>
            </a:r>
          </a:p>
          <a:p>
            <a:pPr lvl="1"/>
            <a:r>
              <a:rPr lang="pl-PL" dirty="0" smtClean="0"/>
              <a:t>pomoc w rozwiązywaniu konfliktów rodzinnych i problemów wychowawczych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Zadania Duszpasterstwa Rodzin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www.duszpasterstworodzin.gda.pl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pl-PL" sz="800" smtClean="0"/>
              <a:t>Anna Mrozowicz </a:t>
            </a:r>
            <a:r>
              <a:rPr lang="pl-PL" smtClean="0"/>
              <a:t>  </a:t>
            </a:r>
            <a:fld id="{3920FC3E-A87C-4740-9B93-5A2F8607C116}" type="slidenum">
              <a:rPr lang="pl-PL" smtClean="0"/>
              <a:pPr/>
              <a:t>9</a:t>
            </a:fld>
            <a:r>
              <a:rPr lang="pl-PL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585</Words>
  <Application>Microsoft Office PowerPoint</Application>
  <PresentationFormat>Pokaz na ekranie (4:3)</PresentationFormat>
  <Paragraphs>177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Duszpasterstwo Rodzin Archidiecezji Gdańskiej</vt:lpstr>
      <vt:lpstr>Geneza</vt:lpstr>
      <vt:lpstr>W naszej diecezji</vt:lpstr>
      <vt:lpstr>W naszej diecezji</vt:lpstr>
      <vt:lpstr>Struktury Duszpasterstwa Rodzin</vt:lpstr>
      <vt:lpstr>Struktury Duszpasterstwa Rodzin</vt:lpstr>
      <vt:lpstr>Diecezjalni Duszpasterze Rodzin</vt:lpstr>
      <vt:lpstr>Diecezjalne Doradczynie Życia Rodzinnego</vt:lpstr>
      <vt:lpstr>Zadania Duszpasterstwa Rodzin</vt:lpstr>
      <vt:lpstr>Dokumenty Kościoła</vt:lpstr>
      <vt:lpstr>Ważne publikacje</vt:lpstr>
      <vt:lpstr>Nasze poradnie i doradcy </vt:lpstr>
      <vt:lpstr>Charakterystyka doradcy</vt:lpstr>
      <vt:lpstr>Współpraca</vt:lpstr>
      <vt:lpstr>Wyróżnienia</vt:lpstr>
      <vt:lpstr>Nasze inicjatywy</vt:lpstr>
      <vt:lpstr>Nasze inicjatywy</vt:lpstr>
      <vt:lpstr>Inicjatywy z naszym udziałem</vt:lpstr>
      <vt:lpstr>Publikacje</vt:lpstr>
      <vt:lpstr>Praca z narzeczonymi</vt:lpstr>
      <vt:lpstr>Praca z małżonkami</vt:lpstr>
      <vt:lpstr>Obrona życia</vt:lpstr>
      <vt:lpstr>Co powinniśmy robić?</vt:lpstr>
    </vt:vector>
  </TitlesOfParts>
  <Company>__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50-lecie Duszpasterstwa Rodzin Archidiecezji Gdańskiej</dc:title>
  <dc:creator>sm</dc:creator>
  <cp:lastModifiedBy>zytka</cp:lastModifiedBy>
  <cp:revision>40</cp:revision>
  <dcterms:created xsi:type="dcterms:W3CDTF">2015-03-16T19:56:45Z</dcterms:created>
  <dcterms:modified xsi:type="dcterms:W3CDTF">2018-05-30T10:58:50Z</dcterms:modified>
</cp:coreProperties>
</file>